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81" r:id="rId2"/>
  </p:sldMasterIdLst>
  <p:notesMasterIdLst>
    <p:notesMasterId r:id="rId37"/>
  </p:notesMasterIdLst>
  <p:sldIdLst>
    <p:sldId id="379" r:id="rId3"/>
    <p:sldId id="277" r:id="rId4"/>
    <p:sldId id="940" r:id="rId5"/>
    <p:sldId id="953" r:id="rId6"/>
    <p:sldId id="954" r:id="rId7"/>
    <p:sldId id="945" r:id="rId8"/>
    <p:sldId id="965" r:id="rId9"/>
    <p:sldId id="939" r:id="rId10"/>
    <p:sldId id="938" r:id="rId11"/>
    <p:sldId id="942" r:id="rId12"/>
    <p:sldId id="934" r:id="rId13"/>
    <p:sldId id="937" r:id="rId14"/>
    <p:sldId id="964" r:id="rId15"/>
    <p:sldId id="966" r:id="rId16"/>
    <p:sldId id="974" r:id="rId17"/>
    <p:sldId id="975" r:id="rId18"/>
    <p:sldId id="946" r:id="rId19"/>
    <p:sldId id="961" r:id="rId20"/>
    <p:sldId id="955" r:id="rId21"/>
    <p:sldId id="967" r:id="rId22"/>
    <p:sldId id="952" r:id="rId23"/>
    <p:sldId id="958" r:id="rId24"/>
    <p:sldId id="951" r:id="rId25"/>
    <p:sldId id="949" r:id="rId26"/>
    <p:sldId id="950" r:id="rId27"/>
    <p:sldId id="947" r:id="rId28"/>
    <p:sldId id="963" r:id="rId29"/>
    <p:sldId id="962" r:id="rId30"/>
    <p:sldId id="968" r:id="rId31"/>
    <p:sldId id="973" r:id="rId32"/>
    <p:sldId id="935" r:id="rId33"/>
    <p:sldId id="970" r:id="rId34"/>
    <p:sldId id="969" r:id="rId35"/>
    <p:sldId id="972" r:id="rId36"/>
  </p:sldIdLst>
  <p:sldSz cx="12192000" cy="6858000"/>
  <p:notesSz cx="10021888" cy="688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CEDF1"/>
    <a:srgbClr val="F4F6F5"/>
    <a:srgbClr val="FE9901"/>
    <a:srgbClr val="000000"/>
    <a:srgbClr val="3C85DF"/>
    <a:srgbClr val="BFBFBF"/>
    <a:srgbClr val="C71A01"/>
    <a:srgbClr val="59595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8" autoAdjust="0"/>
    <p:restoredTop sz="92597" autoAdjust="0"/>
  </p:normalViewPr>
  <p:slideViewPr>
    <p:cSldViewPr snapToGrid="0">
      <p:cViewPr varScale="1">
        <p:scale>
          <a:sx n="105" d="100"/>
          <a:sy n="105" d="100"/>
        </p:scale>
        <p:origin x="126"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42818" cy="345684"/>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5676750" y="0"/>
            <a:ext cx="4342818" cy="345684"/>
          </a:xfrm>
          <a:prstGeom prst="rect">
            <a:avLst/>
          </a:prstGeom>
        </p:spPr>
        <p:txBody>
          <a:bodyPr vert="horz" lIns="96634" tIns="48317" rIns="96634" bIns="48317" rtlCol="0"/>
          <a:lstStyle>
            <a:lvl1pPr algn="r">
              <a:defRPr sz="1300"/>
            </a:lvl1pPr>
          </a:lstStyle>
          <a:p>
            <a:fld id="{DA0A8140-D60A-4F34-897D-7EF4EAF35A9A}" type="datetimeFigureOut">
              <a:rPr lang="en-US" smtClean="0"/>
              <a:t>4/30/2020</a:t>
            </a:fld>
            <a:endParaRPr lang="en-US"/>
          </a:p>
        </p:txBody>
      </p:sp>
      <p:sp>
        <p:nvSpPr>
          <p:cNvPr id="4" name="Slide Image Placeholder 3"/>
          <p:cNvSpPr>
            <a:spLocks noGrp="1" noRot="1" noChangeAspect="1"/>
          </p:cNvSpPr>
          <p:nvPr>
            <p:ph type="sldImg" idx="2"/>
          </p:nvPr>
        </p:nvSpPr>
        <p:spPr>
          <a:xfrm>
            <a:off x="2943225" y="860425"/>
            <a:ext cx="4135438" cy="2325688"/>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1002189" y="3315692"/>
            <a:ext cx="8017510" cy="2712839"/>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44067"/>
            <a:ext cx="4342818" cy="345683"/>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5676750" y="6544067"/>
            <a:ext cx="4342818" cy="345683"/>
          </a:xfrm>
          <a:prstGeom prst="rect">
            <a:avLst/>
          </a:prstGeom>
        </p:spPr>
        <p:txBody>
          <a:bodyPr vert="horz" lIns="96634" tIns="48317" rIns="96634" bIns="48317" rtlCol="0" anchor="b"/>
          <a:lstStyle>
            <a:lvl1pPr algn="r">
              <a:defRPr sz="1300"/>
            </a:lvl1pPr>
          </a:lstStyle>
          <a:p>
            <a:fld id="{8E3DD5A8-2F84-46C4-833F-13A9BE7A9F9C}" type="slidenum">
              <a:rPr lang="en-US" smtClean="0"/>
              <a:t>‹#›</a:t>
            </a:fld>
            <a:endParaRPr lang="en-US"/>
          </a:p>
        </p:txBody>
      </p:sp>
    </p:spTree>
    <p:extLst>
      <p:ext uri="{BB962C8B-B14F-4D97-AF65-F5344CB8AC3E}">
        <p14:creationId xmlns:p14="http://schemas.microsoft.com/office/powerpoint/2010/main" val="347960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1</a:t>
            </a:fld>
            <a:endParaRPr lang="en-US"/>
          </a:p>
        </p:txBody>
      </p:sp>
    </p:spTree>
    <p:extLst>
      <p:ext uri="{BB962C8B-B14F-4D97-AF65-F5344CB8AC3E}">
        <p14:creationId xmlns:p14="http://schemas.microsoft.com/office/powerpoint/2010/main" val="10534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She groups respondents as low, medium and high performers with respect to these metrics. Why these metrics?</a:t>
            </a:r>
          </a:p>
        </p:txBody>
      </p:sp>
      <p:sp>
        <p:nvSpPr>
          <p:cNvPr id="4" name="Slide Number Placeholder 3"/>
          <p:cNvSpPr>
            <a:spLocks noGrp="1"/>
          </p:cNvSpPr>
          <p:nvPr>
            <p:ph type="sldNum" sz="quarter" idx="5"/>
          </p:nvPr>
        </p:nvSpPr>
        <p:spPr/>
        <p:txBody>
          <a:bodyPr/>
          <a:lstStyle/>
          <a:p>
            <a:fld id="{8E3DD5A8-2F84-46C4-833F-13A9BE7A9F9C}" type="slidenum">
              <a:rPr lang="en-US" smtClean="0"/>
              <a:t>11</a:t>
            </a:fld>
            <a:endParaRPr lang="en-US"/>
          </a:p>
        </p:txBody>
      </p:sp>
    </p:spTree>
    <p:extLst>
      <p:ext uri="{BB962C8B-B14F-4D97-AF65-F5344CB8AC3E}">
        <p14:creationId xmlns:p14="http://schemas.microsoft.com/office/powerpoint/2010/main" val="42218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metrics are predictive of positive business </a:t>
            </a:r>
            <a:r>
              <a:rPr lang="en-GB" dirty="0" err="1"/>
              <a:t>outomes</a:t>
            </a:r>
            <a:endParaRPr lang="en-GB" dirty="0"/>
          </a:p>
        </p:txBody>
      </p:sp>
      <p:sp>
        <p:nvSpPr>
          <p:cNvPr id="4" name="Slide Number Placeholder 3"/>
          <p:cNvSpPr>
            <a:spLocks noGrp="1"/>
          </p:cNvSpPr>
          <p:nvPr>
            <p:ph type="sldNum" sz="quarter" idx="5"/>
          </p:nvPr>
        </p:nvSpPr>
        <p:spPr/>
        <p:txBody>
          <a:bodyPr/>
          <a:lstStyle/>
          <a:p>
            <a:fld id="{8E3DD5A8-2F84-46C4-833F-13A9BE7A9F9C}" type="slidenum">
              <a:rPr lang="en-US" smtClean="0"/>
              <a:t>12</a:t>
            </a:fld>
            <a:endParaRPr lang="en-US"/>
          </a:p>
        </p:txBody>
      </p:sp>
    </p:spTree>
    <p:extLst>
      <p:ext uri="{BB962C8B-B14F-4D97-AF65-F5344CB8AC3E}">
        <p14:creationId xmlns:p14="http://schemas.microsoft.com/office/powerpoint/2010/main" val="331086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key observation, is that these necessitate small, frequent releases.</a:t>
            </a:r>
          </a:p>
        </p:txBody>
      </p:sp>
      <p:sp>
        <p:nvSpPr>
          <p:cNvPr id="4" name="Slide Number Placeholder 3"/>
          <p:cNvSpPr>
            <a:spLocks noGrp="1"/>
          </p:cNvSpPr>
          <p:nvPr>
            <p:ph type="sldNum" sz="quarter" idx="5"/>
          </p:nvPr>
        </p:nvSpPr>
        <p:spPr/>
        <p:txBody>
          <a:bodyPr/>
          <a:lstStyle/>
          <a:p>
            <a:fld id="{8E3DD5A8-2F84-46C4-833F-13A9BE7A9F9C}" type="slidenum">
              <a:rPr lang="en-US" smtClean="0"/>
              <a:t>13</a:t>
            </a:fld>
            <a:endParaRPr lang="en-US"/>
          </a:p>
        </p:txBody>
      </p:sp>
    </p:spTree>
    <p:extLst>
      <p:ext uri="{BB962C8B-B14F-4D97-AF65-F5344CB8AC3E}">
        <p14:creationId xmlns:p14="http://schemas.microsoft.com/office/powerpoint/2010/main" val="1260835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chuck </a:t>
            </a:r>
            <a:r>
              <a:rPr lang="en-GB" dirty="0" err="1"/>
              <a:t>rossi</a:t>
            </a:r>
            <a:r>
              <a:rPr lang="en-GB" dirty="0"/>
              <a:t> put it, there once any release grew above a certain size, it would predictably fail and cause significant harm. Hence, if your biz wants to move faster, you need more releases, not bigger releases.</a:t>
            </a:r>
          </a:p>
        </p:txBody>
      </p:sp>
      <p:sp>
        <p:nvSpPr>
          <p:cNvPr id="4" name="Slide Number Placeholder 3"/>
          <p:cNvSpPr>
            <a:spLocks noGrp="1"/>
          </p:cNvSpPr>
          <p:nvPr>
            <p:ph type="sldNum" sz="quarter" idx="5"/>
          </p:nvPr>
        </p:nvSpPr>
        <p:spPr/>
        <p:txBody>
          <a:bodyPr/>
          <a:lstStyle/>
          <a:p>
            <a:fld id="{8E3DD5A8-2F84-46C4-833F-13A9BE7A9F9C}" type="slidenum">
              <a:rPr lang="en-US" smtClean="0"/>
              <a:t>14</a:t>
            </a:fld>
            <a:endParaRPr lang="en-US"/>
          </a:p>
        </p:txBody>
      </p:sp>
    </p:spTree>
    <p:extLst>
      <p:ext uri="{BB962C8B-B14F-4D97-AF65-F5344CB8AC3E}">
        <p14:creationId xmlns:p14="http://schemas.microsoft.com/office/powerpoint/2010/main" val="1226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key observation, is that these necessitate small, frequent releases.</a:t>
            </a:r>
          </a:p>
        </p:txBody>
      </p:sp>
      <p:sp>
        <p:nvSpPr>
          <p:cNvPr id="4" name="Slide Number Placeholder 3"/>
          <p:cNvSpPr>
            <a:spLocks noGrp="1"/>
          </p:cNvSpPr>
          <p:nvPr>
            <p:ph type="sldNum" sz="quarter" idx="5"/>
          </p:nvPr>
        </p:nvSpPr>
        <p:spPr/>
        <p:txBody>
          <a:bodyPr/>
          <a:lstStyle/>
          <a:p>
            <a:fld id="{8E3DD5A8-2F84-46C4-833F-13A9BE7A9F9C}" type="slidenum">
              <a:rPr lang="en-US" smtClean="0"/>
              <a:t>15</a:t>
            </a:fld>
            <a:endParaRPr lang="en-US"/>
          </a:p>
        </p:txBody>
      </p:sp>
    </p:spTree>
    <p:extLst>
      <p:ext uri="{BB962C8B-B14F-4D97-AF65-F5344CB8AC3E}">
        <p14:creationId xmlns:p14="http://schemas.microsoft.com/office/powerpoint/2010/main" val="180813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Returning now to the core chronic conflict, if we imagine a world where we are making smaller, more frequent changes, we can turn that core vicious circle into a virtuous one</a:t>
            </a:r>
          </a:p>
        </p:txBody>
      </p:sp>
      <p:sp>
        <p:nvSpPr>
          <p:cNvPr id="4" name="Slide Number Placeholder 3"/>
          <p:cNvSpPr>
            <a:spLocks noGrp="1"/>
          </p:cNvSpPr>
          <p:nvPr>
            <p:ph type="sldNum" sz="quarter" idx="5"/>
          </p:nvPr>
        </p:nvSpPr>
        <p:spPr/>
        <p:txBody>
          <a:bodyPr/>
          <a:lstStyle/>
          <a:p>
            <a:fld id="{8E3DD5A8-2F84-46C4-833F-13A9BE7A9F9C}" type="slidenum">
              <a:rPr lang="en-US" smtClean="0"/>
              <a:t>16</a:t>
            </a:fld>
            <a:endParaRPr lang="en-US"/>
          </a:p>
        </p:txBody>
      </p:sp>
    </p:spTree>
    <p:extLst>
      <p:ext uri="{BB962C8B-B14F-4D97-AF65-F5344CB8AC3E}">
        <p14:creationId xmlns:p14="http://schemas.microsoft.com/office/powerpoint/2010/main" val="332372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by observing the two biggest influences on DevOps – Lean and Safety Culture</a:t>
            </a:r>
          </a:p>
        </p:txBody>
      </p:sp>
      <p:sp>
        <p:nvSpPr>
          <p:cNvPr id="4" name="Slide Number Placeholder 3"/>
          <p:cNvSpPr>
            <a:spLocks noGrp="1"/>
          </p:cNvSpPr>
          <p:nvPr>
            <p:ph type="sldNum" sz="quarter" idx="5"/>
          </p:nvPr>
        </p:nvSpPr>
        <p:spPr/>
        <p:txBody>
          <a:bodyPr/>
          <a:lstStyle/>
          <a:p>
            <a:fld id="{8E3DD5A8-2F84-46C4-833F-13A9BE7A9F9C}" type="slidenum">
              <a:rPr lang="en-US" smtClean="0"/>
              <a:t>17</a:t>
            </a:fld>
            <a:endParaRPr lang="en-US"/>
          </a:p>
        </p:txBody>
      </p:sp>
    </p:spTree>
    <p:extLst>
      <p:ext uri="{BB962C8B-B14F-4D97-AF65-F5344CB8AC3E}">
        <p14:creationId xmlns:p14="http://schemas.microsoft.com/office/powerpoint/2010/main" val="2539370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Understanding flow, value streams and bottlenecks/constraints in a little more detail</a:t>
            </a:r>
          </a:p>
        </p:txBody>
      </p:sp>
      <p:sp>
        <p:nvSpPr>
          <p:cNvPr id="4" name="Slide Number Placeholder 3"/>
          <p:cNvSpPr>
            <a:spLocks noGrp="1"/>
          </p:cNvSpPr>
          <p:nvPr>
            <p:ph type="sldNum" sz="quarter" idx="5"/>
          </p:nvPr>
        </p:nvSpPr>
        <p:spPr/>
        <p:txBody>
          <a:bodyPr/>
          <a:lstStyle/>
          <a:p>
            <a:fld id="{8E3DD5A8-2F84-46C4-833F-13A9BE7A9F9C}" type="slidenum">
              <a:rPr lang="en-US" smtClean="0"/>
              <a:t>18</a:t>
            </a:fld>
            <a:endParaRPr lang="en-US"/>
          </a:p>
        </p:txBody>
      </p:sp>
    </p:spTree>
    <p:extLst>
      <p:ext uri="{BB962C8B-B14F-4D97-AF65-F5344CB8AC3E}">
        <p14:creationId xmlns:p14="http://schemas.microsoft.com/office/powerpoint/2010/main" val="414703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VSM</a:t>
            </a:r>
          </a:p>
        </p:txBody>
      </p:sp>
      <p:sp>
        <p:nvSpPr>
          <p:cNvPr id="4" name="Slide Number Placeholder 3"/>
          <p:cNvSpPr>
            <a:spLocks noGrp="1"/>
          </p:cNvSpPr>
          <p:nvPr>
            <p:ph type="sldNum" sz="quarter" idx="5"/>
          </p:nvPr>
        </p:nvSpPr>
        <p:spPr/>
        <p:txBody>
          <a:bodyPr/>
          <a:lstStyle/>
          <a:p>
            <a:fld id="{8E3DD5A8-2F84-46C4-833F-13A9BE7A9F9C}" type="slidenum">
              <a:rPr lang="en-US" smtClean="0"/>
              <a:t>19</a:t>
            </a:fld>
            <a:endParaRPr lang="en-US"/>
          </a:p>
        </p:txBody>
      </p:sp>
    </p:spTree>
    <p:extLst>
      <p:ext uri="{BB962C8B-B14F-4D97-AF65-F5344CB8AC3E}">
        <p14:creationId xmlns:p14="http://schemas.microsoft.com/office/powerpoint/2010/main" val="362411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 overview of lean</a:t>
            </a:r>
          </a:p>
        </p:txBody>
      </p:sp>
      <p:sp>
        <p:nvSpPr>
          <p:cNvPr id="4" name="Slide Number Placeholder 3"/>
          <p:cNvSpPr>
            <a:spLocks noGrp="1"/>
          </p:cNvSpPr>
          <p:nvPr>
            <p:ph type="sldNum" sz="quarter" idx="5"/>
          </p:nvPr>
        </p:nvSpPr>
        <p:spPr/>
        <p:txBody>
          <a:bodyPr/>
          <a:lstStyle/>
          <a:p>
            <a:fld id="{8E3DD5A8-2F84-46C4-833F-13A9BE7A9F9C}" type="slidenum">
              <a:rPr lang="en-US" smtClean="0"/>
              <a:t>20</a:t>
            </a:fld>
            <a:endParaRPr lang="en-US"/>
          </a:p>
        </p:txBody>
      </p:sp>
    </p:spTree>
    <p:extLst>
      <p:ext uri="{BB962C8B-B14F-4D97-AF65-F5344CB8AC3E}">
        <p14:creationId xmlns:p14="http://schemas.microsoft.com/office/powerpoint/2010/main" val="40733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many of us, IT work is painfully inefficient. We are always waiting for some ticket, some approval, someone else to complete some task. It takes us forever to ship our work.</a:t>
            </a:r>
          </a:p>
        </p:txBody>
      </p:sp>
      <p:sp>
        <p:nvSpPr>
          <p:cNvPr id="4" name="Slide Number Placeholder 3"/>
          <p:cNvSpPr>
            <a:spLocks noGrp="1"/>
          </p:cNvSpPr>
          <p:nvPr>
            <p:ph type="sldNum" sz="quarter" idx="5"/>
          </p:nvPr>
        </p:nvSpPr>
        <p:spPr/>
        <p:txBody>
          <a:bodyPr/>
          <a:lstStyle/>
          <a:p>
            <a:fld id="{8E3DD5A8-2F84-46C4-833F-13A9BE7A9F9C}" type="slidenum">
              <a:rPr lang="en-US" smtClean="0"/>
              <a:t>2</a:t>
            </a:fld>
            <a:endParaRPr lang="en-US"/>
          </a:p>
        </p:txBody>
      </p:sp>
    </p:spTree>
    <p:extLst>
      <p:ext uri="{BB962C8B-B14F-4D97-AF65-F5344CB8AC3E}">
        <p14:creationId xmlns:p14="http://schemas.microsoft.com/office/powerpoint/2010/main" val="609430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is it that big deployments are so bad. Let’s explore this through the </a:t>
            </a:r>
            <a:r>
              <a:rPr lang="en-GB" dirty="0" err="1"/>
              <a:t>lense</a:t>
            </a:r>
            <a:r>
              <a:rPr lang="en-GB" dirty="0"/>
              <a:t> of Mary and Tom </a:t>
            </a:r>
            <a:r>
              <a:rPr lang="en-GB" dirty="0" err="1"/>
              <a:t>Poppendeicks</a:t>
            </a:r>
            <a:r>
              <a:rPr lang="en-GB" dirty="0"/>
              <a:t> 7 deadly sins.</a:t>
            </a:r>
          </a:p>
        </p:txBody>
      </p:sp>
      <p:sp>
        <p:nvSpPr>
          <p:cNvPr id="4" name="Slide Number Placeholder 3"/>
          <p:cNvSpPr>
            <a:spLocks noGrp="1"/>
          </p:cNvSpPr>
          <p:nvPr>
            <p:ph type="sldNum" sz="quarter" idx="5"/>
          </p:nvPr>
        </p:nvSpPr>
        <p:spPr/>
        <p:txBody>
          <a:bodyPr/>
          <a:lstStyle/>
          <a:p>
            <a:fld id="{8E3DD5A8-2F84-46C4-833F-13A9BE7A9F9C}" type="slidenum">
              <a:rPr lang="en-US" smtClean="0"/>
              <a:t>21</a:t>
            </a:fld>
            <a:endParaRPr lang="en-US"/>
          </a:p>
        </p:txBody>
      </p:sp>
    </p:spTree>
    <p:extLst>
      <p:ext uri="{BB962C8B-B14F-4D97-AF65-F5344CB8AC3E}">
        <p14:creationId xmlns:p14="http://schemas.microsoft.com/office/powerpoint/2010/main" val="2320176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 overview of safety culture</a:t>
            </a:r>
          </a:p>
        </p:txBody>
      </p:sp>
      <p:sp>
        <p:nvSpPr>
          <p:cNvPr id="4" name="Slide Number Placeholder 3"/>
          <p:cNvSpPr>
            <a:spLocks noGrp="1"/>
          </p:cNvSpPr>
          <p:nvPr>
            <p:ph type="sldNum" sz="quarter" idx="5"/>
          </p:nvPr>
        </p:nvSpPr>
        <p:spPr/>
        <p:txBody>
          <a:bodyPr/>
          <a:lstStyle/>
          <a:p>
            <a:fld id="{8E3DD5A8-2F84-46C4-833F-13A9BE7A9F9C}" type="slidenum">
              <a:rPr lang="en-US" smtClean="0"/>
              <a:t>22</a:t>
            </a:fld>
            <a:endParaRPr lang="en-US"/>
          </a:p>
        </p:txBody>
      </p:sp>
    </p:spTree>
    <p:extLst>
      <p:ext uri="{BB962C8B-B14F-4D97-AF65-F5344CB8AC3E}">
        <p14:creationId xmlns:p14="http://schemas.microsoft.com/office/powerpoint/2010/main" val="1542700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Calms, one of the early attempts to codify what </a:t>
            </a:r>
            <a:r>
              <a:rPr lang="en-GB" dirty="0" err="1"/>
              <a:t>devops</a:t>
            </a:r>
            <a:r>
              <a:rPr lang="en-GB" dirty="0"/>
              <a:t> was about</a:t>
            </a:r>
          </a:p>
        </p:txBody>
      </p:sp>
      <p:sp>
        <p:nvSpPr>
          <p:cNvPr id="4" name="Slide Number Placeholder 3"/>
          <p:cNvSpPr>
            <a:spLocks noGrp="1"/>
          </p:cNvSpPr>
          <p:nvPr>
            <p:ph type="sldNum" sz="quarter" idx="5"/>
          </p:nvPr>
        </p:nvSpPr>
        <p:spPr/>
        <p:txBody>
          <a:bodyPr/>
          <a:lstStyle/>
          <a:p>
            <a:fld id="{8E3DD5A8-2F84-46C4-833F-13A9BE7A9F9C}" type="slidenum">
              <a:rPr lang="en-US" smtClean="0"/>
              <a:t>23</a:t>
            </a:fld>
            <a:endParaRPr lang="en-US"/>
          </a:p>
        </p:txBody>
      </p:sp>
    </p:spTree>
    <p:extLst>
      <p:ext uri="{BB962C8B-B14F-4D97-AF65-F5344CB8AC3E}">
        <p14:creationId xmlns:p14="http://schemas.microsoft.com/office/powerpoint/2010/main" val="2907728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three ways, describing the process as a transformation and the driving objectives</a:t>
            </a:r>
          </a:p>
        </p:txBody>
      </p:sp>
      <p:sp>
        <p:nvSpPr>
          <p:cNvPr id="4" name="Slide Number Placeholder 3"/>
          <p:cNvSpPr>
            <a:spLocks noGrp="1"/>
          </p:cNvSpPr>
          <p:nvPr>
            <p:ph type="sldNum" sz="quarter" idx="5"/>
          </p:nvPr>
        </p:nvSpPr>
        <p:spPr/>
        <p:txBody>
          <a:bodyPr/>
          <a:lstStyle/>
          <a:p>
            <a:fld id="{8E3DD5A8-2F84-46C4-833F-13A9BE7A9F9C}" type="slidenum">
              <a:rPr lang="en-US" smtClean="0"/>
              <a:t>24</a:t>
            </a:fld>
            <a:endParaRPr lang="en-US"/>
          </a:p>
        </p:txBody>
      </p:sp>
    </p:spTree>
    <p:extLst>
      <p:ext uri="{BB962C8B-B14F-4D97-AF65-F5344CB8AC3E}">
        <p14:creationId xmlns:p14="http://schemas.microsoft.com/office/powerpoint/2010/main" val="579345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t>
            </a:r>
            <a:r>
              <a:rPr lang="en-GB" dirty="0" err="1"/>
              <a:t>lense</a:t>
            </a:r>
            <a:r>
              <a:rPr lang="en-GB" dirty="0"/>
              <a:t>, The 5 ideals from the Unicorn Project. Can easily see how these ideals promote the best behaviours with respect to lean principles and the core chronic conflict.</a:t>
            </a:r>
          </a:p>
        </p:txBody>
      </p:sp>
      <p:sp>
        <p:nvSpPr>
          <p:cNvPr id="4" name="Slide Number Placeholder 3"/>
          <p:cNvSpPr>
            <a:spLocks noGrp="1"/>
          </p:cNvSpPr>
          <p:nvPr>
            <p:ph type="sldNum" sz="quarter" idx="5"/>
          </p:nvPr>
        </p:nvSpPr>
        <p:spPr/>
        <p:txBody>
          <a:bodyPr/>
          <a:lstStyle/>
          <a:p>
            <a:fld id="{8E3DD5A8-2F84-46C4-833F-13A9BE7A9F9C}" type="slidenum">
              <a:rPr lang="en-US" smtClean="0"/>
              <a:t>25</a:t>
            </a:fld>
            <a:endParaRPr lang="en-US"/>
          </a:p>
        </p:txBody>
      </p:sp>
    </p:spTree>
    <p:extLst>
      <p:ext uri="{BB962C8B-B14F-4D97-AF65-F5344CB8AC3E}">
        <p14:creationId xmlns:p14="http://schemas.microsoft.com/office/powerpoint/2010/main" val="3340930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3DD5A8-2F84-46C4-833F-13A9BE7A9F9C}" type="slidenum">
              <a:rPr lang="en-US" smtClean="0"/>
              <a:t>26</a:t>
            </a:fld>
            <a:endParaRPr lang="en-US"/>
          </a:p>
        </p:txBody>
      </p:sp>
    </p:spTree>
    <p:extLst>
      <p:ext uri="{BB962C8B-B14F-4D97-AF65-F5344CB8AC3E}">
        <p14:creationId xmlns:p14="http://schemas.microsoft.com/office/powerpoint/2010/main" val="301730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24 capabilities drive the 4 key metrics, which drive biz outcomes</a:t>
            </a:r>
          </a:p>
        </p:txBody>
      </p:sp>
      <p:sp>
        <p:nvSpPr>
          <p:cNvPr id="4" name="Slide Number Placeholder 3"/>
          <p:cNvSpPr>
            <a:spLocks noGrp="1"/>
          </p:cNvSpPr>
          <p:nvPr>
            <p:ph type="sldNum" sz="quarter" idx="5"/>
          </p:nvPr>
        </p:nvSpPr>
        <p:spPr/>
        <p:txBody>
          <a:bodyPr/>
          <a:lstStyle/>
          <a:p>
            <a:fld id="{8E3DD5A8-2F84-46C4-833F-13A9BE7A9F9C}" type="slidenum">
              <a:rPr lang="en-US" smtClean="0"/>
              <a:t>27</a:t>
            </a:fld>
            <a:endParaRPr lang="en-US"/>
          </a:p>
        </p:txBody>
      </p:sp>
    </p:spTree>
    <p:extLst>
      <p:ext uri="{BB962C8B-B14F-4D97-AF65-F5344CB8AC3E}">
        <p14:creationId xmlns:p14="http://schemas.microsoft.com/office/powerpoint/2010/main" val="1173209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 Kim offers a simpler version</a:t>
            </a:r>
          </a:p>
        </p:txBody>
      </p:sp>
      <p:sp>
        <p:nvSpPr>
          <p:cNvPr id="4" name="Slide Number Placeholder 3"/>
          <p:cNvSpPr>
            <a:spLocks noGrp="1"/>
          </p:cNvSpPr>
          <p:nvPr>
            <p:ph type="sldNum" sz="quarter" idx="5"/>
          </p:nvPr>
        </p:nvSpPr>
        <p:spPr/>
        <p:txBody>
          <a:bodyPr/>
          <a:lstStyle/>
          <a:p>
            <a:fld id="{8E3DD5A8-2F84-46C4-833F-13A9BE7A9F9C}" type="slidenum">
              <a:rPr lang="en-US" smtClean="0"/>
              <a:t>28</a:t>
            </a:fld>
            <a:endParaRPr lang="en-US"/>
          </a:p>
        </p:txBody>
      </p:sp>
    </p:spTree>
    <p:extLst>
      <p:ext uri="{BB962C8B-B14F-4D97-AF65-F5344CB8AC3E}">
        <p14:creationId xmlns:p14="http://schemas.microsoft.com/office/powerpoint/2010/main" val="1598493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Git pull, f5 to generate a dev DB, make a change, commit to git, push, auto deploy to prod.</a:t>
            </a:r>
          </a:p>
        </p:txBody>
      </p:sp>
      <p:sp>
        <p:nvSpPr>
          <p:cNvPr id="4" name="Slide Number Placeholder 3"/>
          <p:cNvSpPr>
            <a:spLocks noGrp="1"/>
          </p:cNvSpPr>
          <p:nvPr>
            <p:ph type="sldNum" sz="quarter" idx="5"/>
          </p:nvPr>
        </p:nvSpPr>
        <p:spPr/>
        <p:txBody>
          <a:bodyPr/>
          <a:lstStyle/>
          <a:p>
            <a:fld id="{8E3DD5A8-2F84-46C4-833F-13A9BE7A9F9C}" type="slidenum">
              <a:rPr lang="en-US" smtClean="0"/>
              <a:t>29</a:t>
            </a:fld>
            <a:endParaRPr lang="en-US"/>
          </a:p>
        </p:txBody>
      </p:sp>
    </p:spTree>
    <p:extLst>
      <p:ext uri="{BB962C8B-B14F-4D97-AF65-F5344CB8AC3E}">
        <p14:creationId xmlns:p14="http://schemas.microsoft.com/office/powerpoint/2010/main" val="3122360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MS articulates it</a:t>
            </a:r>
          </a:p>
        </p:txBody>
      </p:sp>
      <p:sp>
        <p:nvSpPr>
          <p:cNvPr id="4" name="Slide Number Placeholder 3"/>
          <p:cNvSpPr>
            <a:spLocks noGrp="1"/>
          </p:cNvSpPr>
          <p:nvPr>
            <p:ph type="sldNum" sz="quarter" idx="5"/>
          </p:nvPr>
        </p:nvSpPr>
        <p:spPr/>
        <p:txBody>
          <a:bodyPr/>
          <a:lstStyle/>
          <a:p>
            <a:fld id="{8E3DD5A8-2F84-46C4-833F-13A9BE7A9F9C}" type="slidenum">
              <a:rPr lang="en-US" smtClean="0"/>
              <a:t>30</a:t>
            </a:fld>
            <a:endParaRPr lang="en-US"/>
          </a:p>
        </p:txBody>
      </p:sp>
    </p:spTree>
    <p:extLst>
      <p:ext uri="{BB962C8B-B14F-4D97-AF65-F5344CB8AC3E}">
        <p14:creationId xmlns:p14="http://schemas.microsoft.com/office/powerpoint/2010/main" val="3251230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tries to fix that. But it’s not just a single thing. There are so many ideas. They are all interesting, but to explore them all is </a:t>
            </a:r>
            <a:r>
              <a:rPr lang="en-GB" dirty="0" err="1"/>
              <a:t>overwhealming</a:t>
            </a:r>
            <a:r>
              <a:rPr lang="en-GB" dirty="0"/>
              <a:t>.</a:t>
            </a:r>
          </a:p>
        </p:txBody>
      </p:sp>
      <p:sp>
        <p:nvSpPr>
          <p:cNvPr id="4" name="Slide Number Placeholder 3"/>
          <p:cNvSpPr>
            <a:spLocks noGrp="1"/>
          </p:cNvSpPr>
          <p:nvPr>
            <p:ph type="sldNum" sz="quarter" idx="5"/>
          </p:nvPr>
        </p:nvSpPr>
        <p:spPr/>
        <p:txBody>
          <a:bodyPr/>
          <a:lstStyle/>
          <a:p>
            <a:fld id="{8E3DD5A8-2F84-46C4-833F-13A9BE7A9F9C}" type="slidenum">
              <a:rPr lang="en-US" smtClean="0"/>
              <a:t>3</a:t>
            </a:fld>
            <a:endParaRPr lang="en-US"/>
          </a:p>
        </p:txBody>
      </p:sp>
    </p:spTree>
    <p:extLst>
      <p:ext uri="{BB962C8B-B14F-4D97-AF65-F5344CB8AC3E}">
        <p14:creationId xmlns:p14="http://schemas.microsoft.com/office/powerpoint/2010/main" val="3540929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this is about people</a:t>
            </a:r>
          </a:p>
        </p:txBody>
      </p:sp>
      <p:sp>
        <p:nvSpPr>
          <p:cNvPr id="4" name="Slide Number Placeholder 3"/>
          <p:cNvSpPr>
            <a:spLocks noGrp="1"/>
          </p:cNvSpPr>
          <p:nvPr>
            <p:ph type="sldNum" sz="quarter" idx="5"/>
          </p:nvPr>
        </p:nvSpPr>
        <p:spPr/>
        <p:txBody>
          <a:bodyPr/>
          <a:lstStyle/>
          <a:p>
            <a:fld id="{8E3DD5A8-2F84-46C4-833F-13A9BE7A9F9C}" type="slidenum">
              <a:rPr lang="en-US" smtClean="0"/>
              <a:t>31</a:t>
            </a:fld>
            <a:endParaRPr lang="en-US"/>
          </a:p>
        </p:txBody>
      </p:sp>
    </p:spTree>
    <p:extLst>
      <p:ext uri="{BB962C8B-B14F-4D97-AF65-F5344CB8AC3E}">
        <p14:creationId xmlns:p14="http://schemas.microsoft.com/office/powerpoint/2010/main" val="3391434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attempt to summarise why DevOps is a fundamental concept for anyone in any business the relies on IT to understand. From DevOps, everything we do follows.</a:t>
            </a:r>
          </a:p>
        </p:txBody>
      </p:sp>
      <p:sp>
        <p:nvSpPr>
          <p:cNvPr id="4" name="Slide Number Placeholder 3"/>
          <p:cNvSpPr>
            <a:spLocks noGrp="1"/>
          </p:cNvSpPr>
          <p:nvPr>
            <p:ph type="sldNum" sz="quarter" idx="5"/>
          </p:nvPr>
        </p:nvSpPr>
        <p:spPr/>
        <p:txBody>
          <a:bodyPr/>
          <a:lstStyle/>
          <a:p>
            <a:fld id="{8E3DD5A8-2F84-46C4-833F-13A9BE7A9F9C}" type="slidenum">
              <a:rPr lang="en-US" smtClean="0"/>
              <a:t>32</a:t>
            </a:fld>
            <a:endParaRPr lang="en-US"/>
          </a:p>
        </p:txBody>
      </p:sp>
    </p:spTree>
    <p:extLst>
      <p:ext uri="{BB962C8B-B14F-4D97-AF65-F5344CB8AC3E}">
        <p14:creationId xmlns:p14="http://schemas.microsoft.com/office/powerpoint/2010/main" val="417668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spell it out to me – as an attendee what should I take away from this talk.</a:t>
            </a:r>
          </a:p>
        </p:txBody>
      </p:sp>
      <p:sp>
        <p:nvSpPr>
          <p:cNvPr id="4" name="Slide Number Placeholder 3"/>
          <p:cNvSpPr>
            <a:spLocks noGrp="1"/>
          </p:cNvSpPr>
          <p:nvPr>
            <p:ph type="sldNum" sz="quarter" idx="5"/>
          </p:nvPr>
        </p:nvSpPr>
        <p:spPr/>
        <p:txBody>
          <a:bodyPr/>
          <a:lstStyle/>
          <a:p>
            <a:fld id="{8E3DD5A8-2F84-46C4-833F-13A9BE7A9F9C}" type="slidenum">
              <a:rPr lang="en-US" smtClean="0"/>
              <a:t>33</a:t>
            </a:fld>
            <a:endParaRPr lang="en-US"/>
          </a:p>
        </p:txBody>
      </p:sp>
    </p:spTree>
    <p:extLst>
      <p:ext uri="{BB962C8B-B14F-4D97-AF65-F5344CB8AC3E}">
        <p14:creationId xmlns:p14="http://schemas.microsoft.com/office/powerpoint/2010/main" val="324761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Awarding the final word to Nicole. An appropriate message for a data driven community.</a:t>
            </a:r>
          </a:p>
        </p:txBody>
      </p:sp>
      <p:sp>
        <p:nvSpPr>
          <p:cNvPr id="4" name="Slide Number Placeholder 3"/>
          <p:cNvSpPr>
            <a:spLocks noGrp="1"/>
          </p:cNvSpPr>
          <p:nvPr>
            <p:ph type="sldNum" sz="quarter" idx="5"/>
          </p:nvPr>
        </p:nvSpPr>
        <p:spPr/>
        <p:txBody>
          <a:bodyPr/>
          <a:lstStyle/>
          <a:p>
            <a:fld id="{8E3DD5A8-2F84-46C4-833F-13A9BE7A9F9C}" type="slidenum">
              <a:rPr lang="en-US" smtClean="0"/>
              <a:t>34</a:t>
            </a:fld>
            <a:endParaRPr lang="en-US"/>
          </a:p>
        </p:txBody>
      </p:sp>
    </p:spTree>
    <p:extLst>
      <p:ext uri="{BB962C8B-B14F-4D97-AF65-F5344CB8AC3E}">
        <p14:creationId xmlns:p14="http://schemas.microsoft.com/office/powerpoint/2010/main" val="46137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101 session, in Simon Sinek’s words, I’m going to start with why. What’s the point?</a:t>
            </a:r>
          </a:p>
        </p:txBody>
      </p:sp>
      <p:sp>
        <p:nvSpPr>
          <p:cNvPr id="4" name="Slide Number Placeholder 3"/>
          <p:cNvSpPr>
            <a:spLocks noGrp="1"/>
          </p:cNvSpPr>
          <p:nvPr>
            <p:ph type="sldNum" sz="quarter" idx="5"/>
          </p:nvPr>
        </p:nvSpPr>
        <p:spPr/>
        <p:txBody>
          <a:bodyPr/>
          <a:lstStyle/>
          <a:p>
            <a:fld id="{8E3DD5A8-2F84-46C4-833F-13A9BE7A9F9C}" type="slidenum">
              <a:rPr lang="en-US" smtClean="0"/>
              <a:t>4</a:t>
            </a:fld>
            <a:endParaRPr lang="en-US"/>
          </a:p>
        </p:txBody>
      </p:sp>
    </p:spTree>
    <p:extLst>
      <p:ext uri="{BB962C8B-B14F-4D97-AF65-F5344CB8AC3E}">
        <p14:creationId xmlns:p14="http://schemas.microsoft.com/office/powerpoint/2010/main" val="18523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3DD5A8-2F84-46C4-833F-13A9BE7A9F9C}" type="slidenum">
              <a:rPr lang="en-US" smtClean="0"/>
              <a:t>6</a:t>
            </a:fld>
            <a:endParaRPr lang="en-US"/>
          </a:p>
        </p:txBody>
      </p:sp>
    </p:spTree>
    <p:extLst>
      <p:ext uri="{BB962C8B-B14F-4D97-AF65-F5344CB8AC3E}">
        <p14:creationId xmlns:p14="http://schemas.microsoft.com/office/powerpoint/2010/main" val="3457374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Returning now to the core chronic conflict, if we imagine a world where we are making smaller, more frequent changes, we can turn that core vicious circle into a virtuous one</a:t>
            </a:r>
          </a:p>
        </p:txBody>
      </p:sp>
      <p:sp>
        <p:nvSpPr>
          <p:cNvPr id="4" name="Slide Number Placeholder 3"/>
          <p:cNvSpPr>
            <a:spLocks noGrp="1"/>
          </p:cNvSpPr>
          <p:nvPr>
            <p:ph type="sldNum" sz="quarter" idx="5"/>
          </p:nvPr>
        </p:nvSpPr>
        <p:spPr/>
        <p:txBody>
          <a:bodyPr/>
          <a:lstStyle/>
          <a:p>
            <a:fld id="{8E3DD5A8-2F84-46C4-833F-13A9BE7A9F9C}" type="slidenum">
              <a:rPr lang="en-US" smtClean="0"/>
              <a:t>7</a:t>
            </a:fld>
            <a:endParaRPr lang="en-US"/>
          </a:p>
        </p:txBody>
      </p:sp>
    </p:spTree>
    <p:extLst>
      <p:ext uri="{BB962C8B-B14F-4D97-AF65-F5344CB8AC3E}">
        <p14:creationId xmlns:p14="http://schemas.microsoft.com/office/powerpoint/2010/main" val="116917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books were written in that space</a:t>
            </a:r>
          </a:p>
        </p:txBody>
      </p:sp>
      <p:sp>
        <p:nvSpPr>
          <p:cNvPr id="4" name="Slide Number Placeholder 3"/>
          <p:cNvSpPr>
            <a:spLocks noGrp="1"/>
          </p:cNvSpPr>
          <p:nvPr>
            <p:ph type="sldNum" sz="quarter" idx="5"/>
          </p:nvPr>
        </p:nvSpPr>
        <p:spPr/>
        <p:txBody>
          <a:bodyPr/>
          <a:lstStyle/>
          <a:p>
            <a:fld id="{8E3DD5A8-2F84-46C4-833F-13A9BE7A9F9C}" type="slidenum">
              <a:rPr lang="en-US" smtClean="0"/>
              <a:t>8</a:t>
            </a:fld>
            <a:endParaRPr lang="en-US"/>
          </a:p>
        </p:txBody>
      </p:sp>
    </p:spTree>
    <p:extLst>
      <p:ext uri="{BB962C8B-B14F-4D97-AF65-F5344CB8AC3E}">
        <p14:creationId xmlns:p14="http://schemas.microsoft.com/office/powerpoint/2010/main" val="222358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 bunch of polls/research, most notably the state of </a:t>
            </a:r>
            <a:r>
              <a:rPr lang="en-GB" dirty="0" err="1"/>
              <a:t>devops</a:t>
            </a:r>
            <a:r>
              <a:rPr lang="en-GB" dirty="0"/>
              <a:t> reports</a:t>
            </a:r>
          </a:p>
        </p:txBody>
      </p:sp>
      <p:sp>
        <p:nvSpPr>
          <p:cNvPr id="4" name="Slide Number Placeholder 3"/>
          <p:cNvSpPr>
            <a:spLocks noGrp="1"/>
          </p:cNvSpPr>
          <p:nvPr>
            <p:ph type="sldNum" sz="quarter" idx="5"/>
          </p:nvPr>
        </p:nvSpPr>
        <p:spPr/>
        <p:txBody>
          <a:bodyPr/>
          <a:lstStyle/>
          <a:p>
            <a:fld id="{8E3DD5A8-2F84-46C4-833F-13A9BE7A9F9C}" type="slidenum">
              <a:rPr lang="en-US" smtClean="0"/>
              <a:t>9</a:t>
            </a:fld>
            <a:endParaRPr lang="en-US"/>
          </a:p>
        </p:txBody>
      </p:sp>
    </p:spTree>
    <p:extLst>
      <p:ext uri="{BB962C8B-B14F-4D97-AF65-F5344CB8AC3E}">
        <p14:creationId xmlns:p14="http://schemas.microsoft.com/office/powerpoint/2010/main" val="181358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believe the best place to start our journey, especially for data folks, is with Accelerate. Nicole </a:t>
            </a:r>
            <a:r>
              <a:rPr lang="en-GB" dirty="0" err="1"/>
              <a:t>Forsgren</a:t>
            </a:r>
            <a:r>
              <a:rPr lang="en-GB" dirty="0"/>
              <a:t> articulately and persuasively demonstrates that DevOps isn’t just hype, it is predictive of positive business outcomes</a:t>
            </a:r>
          </a:p>
        </p:txBody>
      </p:sp>
      <p:sp>
        <p:nvSpPr>
          <p:cNvPr id="4" name="Slide Number Placeholder 3"/>
          <p:cNvSpPr>
            <a:spLocks noGrp="1"/>
          </p:cNvSpPr>
          <p:nvPr>
            <p:ph type="sldNum" sz="quarter" idx="5"/>
          </p:nvPr>
        </p:nvSpPr>
        <p:spPr/>
        <p:txBody>
          <a:bodyPr/>
          <a:lstStyle/>
          <a:p>
            <a:fld id="{8E3DD5A8-2F84-46C4-833F-13A9BE7A9F9C}" type="slidenum">
              <a:rPr lang="en-US" smtClean="0"/>
              <a:t>10</a:t>
            </a:fld>
            <a:endParaRPr lang="en-US"/>
          </a:p>
        </p:txBody>
      </p:sp>
    </p:spTree>
    <p:extLst>
      <p:ext uri="{BB962C8B-B14F-4D97-AF65-F5344CB8AC3E}">
        <p14:creationId xmlns:p14="http://schemas.microsoft.com/office/powerpoint/2010/main" val="374380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85479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8352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759326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34293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66021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290351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399696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888258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568137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777517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5442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15119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814373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93518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2364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705780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88225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99894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4456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08948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7852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30/04/2020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805455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a:extLst>
              <a:ext uri="{FF2B5EF4-FFF2-40B4-BE49-F238E27FC236}">
                <a16:creationId xmlns:a16="http://schemas.microsoft.com/office/drawing/2014/main" id="{32B05AF7-F339-4FB0-A87E-86122303A743}"/>
              </a:ext>
            </a:extLst>
          </p:cNvPr>
          <p:cNvSpPr txBox="1">
            <a:spLocks/>
          </p:cNvSpPr>
          <p:nvPr userDrawn="1"/>
        </p:nvSpPr>
        <p:spPr>
          <a:xfrm>
            <a:off x="0" y="5708635"/>
            <a:ext cx="1776467" cy="875825"/>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Raleway" panose="020B0503030101060003" pitchFamily="34" charset="0"/>
              </a:rPr>
              <a:t>@_</a:t>
            </a:r>
            <a:r>
              <a:rPr lang="en-GB" sz="2000" dirty="0" err="1">
                <a:latin typeface="Raleway" panose="020B0503030101060003" pitchFamily="34" charset="0"/>
              </a:rPr>
              <a:t>AlexYates</a:t>
            </a:r>
            <a:r>
              <a:rPr lang="en-GB" sz="2000" dirty="0">
                <a:latin typeface="Raleway" panose="020B0503030101060003" pitchFamily="34" charset="0"/>
              </a:rPr>
              <a:t>_</a:t>
            </a:r>
          </a:p>
          <a:p>
            <a:pPr marL="0" indent="0" algn="ctr">
              <a:buNone/>
            </a:pPr>
            <a:r>
              <a:rPr lang="en-GB" sz="2000" dirty="0">
                <a:latin typeface="Raleway" panose="020B0503030101060003" pitchFamily="34" charset="0"/>
              </a:rPr>
              <a:t>#DevOps</a:t>
            </a:r>
          </a:p>
        </p:txBody>
      </p:sp>
      <p:pic>
        <p:nvPicPr>
          <p:cNvPr id="10" name="Picture 9" descr="A picture containing drawing&#10;&#10;Description automatically generated">
            <a:extLst>
              <a:ext uri="{FF2B5EF4-FFF2-40B4-BE49-F238E27FC236}">
                <a16:creationId xmlns:a16="http://schemas.microsoft.com/office/drawing/2014/main" id="{48953F91-23D2-437C-9E30-26F604816AD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67358" y="5785094"/>
            <a:ext cx="1357766" cy="722906"/>
          </a:xfrm>
          <a:prstGeom prst="rect">
            <a:avLst/>
          </a:prstGeom>
        </p:spPr>
      </p:pic>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DevOps 101 for data folks</a:t>
            </a:r>
            <a:endParaRPr lang="en-GB" dirty="0">
              <a:solidFill>
                <a:schemeClr val="tx1"/>
              </a:solidFill>
              <a:latin typeface="Raleway" panose="020B0503030101060003" pitchFamily="34" charset="0"/>
            </a:endParaRPr>
          </a:p>
        </p:txBody>
      </p:sp>
    </p:spTree>
    <p:extLst>
      <p:ext uri="{BB962C8B-B14F-4D97-AF65-F5344CB8AC3E}">
        <p14:creationId xmlns:p14="http://schemas.microsoft.com/office/powerpoint/2010/main" val="14847139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a:extLst>
              <a:ext uri="{FF2B5EF4-FFF2-40B4-BE49-F238E27FC236}">
                <a16:creationId xmlns:a16="http://schemas.microsoft.com/office/drawing/2014/main" id="{32B05AF7-F339-4FB0-A87E-86122303A743}"/>
              </a:ext>
            </a:extLst>
          </p:cNvPr>
          <p:cNvSpPr txBox="1">
            <a:spLocks/>
          </p:cNvSpPr>
          <p:nvPr userDrawn="1"/>
        </p:nvSpPr>
        <p:spPr>
          <a:xfrm>
            <a:off x="0" y="5708635"/>
            <a:ext cx="1776467" cy="875825"/>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tx1"/>
                </a:solidFill>
                <a:latin typeface="Raleway" panose="020B0503030101060003" pitchFamily="34" charset="0"/>
              </a:rPr>
              <a:t>@_</a:t>
            </a:r>
            <a:r>
              <a:rPr lang="en-GB" sz="2000" dirty="0" err="1">
                <a:solidFill>
                  <a:schemeClr val="tx1"/>
                </a:solidFill>
                <a:latin typeface="Raleway" panose="020B0503030101060003" pitchFamily="34" charset="0"/>
              </a:rPr>
              <a:t>AlexYates</a:t>
            </a:r>
            <a:r>
              <a:rPr lang="en-GB" sz="2000" dirty="0">
                <a:solidFill>
                  <a:schemeClr val="tx1"/>
                </a:solidFill>
                <a:latin typeface="Raleway" panose="020B0503030101060003" pitchFamily="34" charset="0"/>
              </a:rPr>
              <a:t>_</a:t>
            </a:r>
          </a:p>
          <a:p>
            <a:pPr marL="0" indent="0" algn="ctr">
              <a:buNone/>
            </a:pPr>
            <a:r>
              <a:rPr lang="en-GB" sz="2000" dirty="0">
                <a:solidFill>
                  <a:schemeClr val="tx1"/>
                </a:solidFill>
                <a:latin typeface="Raleway" panose="020B0503030101060003" pitchFamily="34" charset="0"/>
              </a:rPr>
              <a:t>#DevOps</a:t>
            </a:r>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DevOps 101 for data folks</a:t>
            </a:r>
            <a:endParaRPr lang="en-GB" dirty="0">
              <a:solidFill>
                <a:schemeClr val="tx1"/>
              </a:solidFill>
              <a:latin typeface="Raleway" panose="020B05030301010600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4F83863C-EE82-4D3A-B26D-3C60222CDD7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567358" y="5785095"/>
            <a:ext cx="1361400" cy="722906"/>
          </a:xfrm>
          <a:prstGeom prst="rect">
            <a:avLst/>
          </a:prstGeom>
        </p:spPr>
      </p:pic>
    </p:spTree>
    <p:extLst>
      <p:ext uri="{BB962C8B-B14F-4D97-AF65-F5344CB8AC3E}">
        <p14:creationId xmlns:p14="http://schemas.microsoft.com/office/powerpoint/2010/main" val="307214528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lex-Yates/DevOps101_Dem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mp"/><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7" y="514012"/>
            <a:ext cx="9144000" cy="1073802"/>
          </a:xfrm>
        </p:spPr>
        <p:txBody>
          <a:bodyPr>
            <a:normAutofit fontScale="90000"/>
          </a:bodyPr>
          <a:lstStyle/>
          <a:p>
            <a:r>
              <a:rPr lang="en-GB" sz="5300" dirty="0"/>
              <a:t>DevOps 101 for Data People</a:t>
            </a:r>
            <a:br>
              <a:rPr lang="en-GB" sz="5300" dirty="0"/>
            </a:br>
            <a:r>
              <a:rPr lang="en-GB" sz="3100" i="1" dirty="0">
                <a:solidFill>
                  <a:schemeClr val="bg1"/>
                </a:solidFill>
              </a:rPr>
              <a:t>2pm BST (UTC + 1)</a:t>
            </a:r>
            <a:endParaRPr lang="en-US" sz="3600" i="1" dirty="0">
              <a:solidFill>
                <a:schemeClr val="bg1"/>
              </a:solidFill>
            </a:endParaRPr>
          </a:p>
        </p:txBody>
      </p:sp>
      <p:sp>
        <p:nvSpPr>
          <p:cNvPr id="14" name="TextBox 13">
            <a:extLst>
              <a:ext uri="{FF2B5EF4-FFF2-40B4-BE49-F238E27FC236}">
                <a16:creationId xmlns:a16="http://schemas.microsoft.com/office/drawing/2014/main" id="{6120C66E-2454-4004-861F-C4AFA2A80AF6}"/>
              </a:ext>
            </a:extLst>
          </p:cNvPr>
          <p:cNvSpPr txBox="1"/>
          <p:nvPr/>
        </p:nvSpPr>
        <p:spPr>
          <a:xfrm>
            <a:off x="595082" y="1782395"/>
            <a:ext cx="11001829" cy="3293209"/>
          </a:xfrm>
          <a:prstGeom prst="rect">
            <a:avLst/>
          </a:prstGeom>
          <a:noFill/>
        </p:spPr>
        <p:txBody>
          <a:bodyPr wrap="square" rtlCol="0">
            <a:spAutoFit/>
          </a:bodyPr>
          <a:lstStyle/>
          <a:p>
            <a:r>
              <a:rPr lang="en-GB" sz="1600" dirty="0">
                <a:solidFill>
                  <a:schemeClr val="bg1"/>
                </a:solidFill>
                <a:latin typeface="Raleway" panose="020B0503030101060003" pitchFamily="34" charset="0"/>
              </a:rPr>
              <a:t>DevOps has fundamentally changed the way we manage IT. Those practicing DevOps well aren't just outpacing their competitors, they are annihilating them.</a:t>
            </a:r>
          </a:p>
          <a:p>
            <a:endParaRPr lang="en-GB" sz="1600" dirty="0">
              <a:solidFill>
                <a:schemeClr val="bg1"/>
              </a:solidFill>
              <a:latin typeface="Raleway" panose="020B0503030101060003" pitchFamily="34" charset="0"/>
            </a:endParaRPr>
          </a:p>
          <a:p>
            <a:r>
              <a:rPr lang="en-GB" sz="1600" dirty="0">
                <a:solidFill>
                  <a:schemeClr val="bg1"/>
                </a:solidFill>
                <a:latin typeface="Raleway" panose="020B0503030101060003" pitchFamily="34" charset="0"/>
              </a:rPr>
              <a:t>DevOps brings a whole host of new practices, tools and buzzwords. It has made some roles and tasks redundant, while new opportunities have been created.</a:t>
            </a:r>
          </a:p>
          <a:p>
            <a:endParaRPr lang="en-GB" sz="1600" dirty="0">
              <a:solidFill>
                <a:schemeClr val="bg1"/>
              </a:solidFill>
              <a:latin typeface="Raleway" panose="020B0503030101060003" pitchFamily="34" charset="0"/>
            </a:endParaRPr>
          </a:p>
          <a:p>
            <a:r>
              <a:rPr lang="en-GB" sz="1600" dirty="0">
                <a:solidFill>
                  <a:schemeClr val="bg1"/>
                </a:solidFill>
                <a:latin typeface="Raleway" panose="020B0503030101060003" pitchFamily="34" charset="0"/>
              </a:rPr>
              <a:t>Whether we have days or decades of career experience behind us, we all need to learn to thrive in this new reality.</a:t>
            </a:r>
          </a:p>
          <a:p>
            <a:endParaRPr lang="en-GB" sz="1600" dirty="0">
              <a:solidFill>
                <a:schemeClr val="bg1"/>
              </a:solidFill>
              <a:latin typeface="Raleway" panose="020B0503030101060003" pitchFamily="34" charset="0"/>
            </a:endParaRPr>
          </a:p>
          <a:p>
            <a:r>
              <a:rPr lang="en-GB" sz="1600" dirty="0">
                <a:solidFill>
                  <a:schemeClr val="bg1"/>
                </a:solidFill>
                <a:latin typeface="Raleway" panose="020B0503030101060003" pitchFamily="34" charset="0"/>
              </a:rPr>
              <a:t>In this session we'll cut through the hype and look at the key concepts and findings from the Puppet State of DevOps Reports, The DevOps Handbook and Microsoft's work in this space.</a:t>
            </a:r>
          </a:p>
          <a:p>
            <a:endParaRPr lang="en-GB" sz="1600" dirty="0">
              <a:solidFill>
                <a:schemeClr val="bg1"/>
              </a:solidFill>
              <a:latin typeface="Raleway" panose="020B0503030101060003" pitchFamily="34" charset="0"/>
            </a:endParaRPr>
          </a:p>
          <a:p>
            <a:r>
              <a:rPr lang="en-GB" sz="1600" dirty="0">
                <a:solidFill>
                  <a:schemeClr val="bg1"/>
                </a:solidFill>
                <a:latin typeface="Raleway" panose="020B0503030101060003" pitchFamily="34" charset="0"/>
              </a:rPr>
              <a:t>We will finish with an overview of a SQL Server Data Tools (SSDT) project in a public GitHub repo with automated GitHub Actions automatically build and release updates.</a:t>
            </a:r>
          </a:p>
        </p:txBody>
      </p:sp>
    </p:spTree>
    <p:extLst>
      <p:ext uri="{BB962C8B-B14F-4D97-AF65-F5344CB8AC3E}">
        <p14:creationId xmlns:p14="http://schemas.microsoft.com/office/powerpoint/2010/main" val="210878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91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435992-585F-4F12-9FD8-440A7E8B0FB8}"/>
              </a:ext>
            </a:extLst>
          </p:cNvPr>
          <p:cNvSpPr>
            <a:spLocks noGrp="1"/>
          </p:cNvSpPr>
          <p:nvPr>
            <p:ph idx="1"/>
          </p:nvPr>
        </p:nvSpPr>
        <p:spPr>
          <a:xfrm>
            <a:off x="4038600" y="495301"/>
            <a:ext cx="7607300" cy="5085990"/>
          </a:xfrm>
        </p:spPr>
        <p:txBody>
          <a:bodyPr>
            <a:normAutofit lnSpcReduction="10000"/>
          </a:bodyPr>
          <a:lstStyle/>
          <a:p>
            <a:pPr marL="0" indent="0" algn="ctr">
              <a:buNone/>
            </a:pPr>
            <a:r>
              <a:rPr lang="en-GB" sz="3600" b="1" dirty="0">
                <a:solidFill>
                  <a:srgbClr val="FE9901"/>
                </a:solidFill>
                <a:latin typeface="Raleway" panose="020B0503030101060003" pitchFamily="34" charset="0"/>
              </a:rPr>
              <a:t>Deployment Frequency</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Lead Time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Mean Time to Restore (MTTR)</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Change Failure Percentage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2400" i="1" dirty="0">
                <a:solidFill>
                  <a:schemeClr val="tx1"/>
                </a:solidFill>
                <a:latin typeface="Raleway" panose="020B0503030101060003" pitchFamily="34" charset="0"/>
              </a:rPr>
              <a:t>(Hint: This forces you to think about small batch sizes.)</a:t>
            </a:r>
          </a:p>
          <a:p>
            <a:pPr marL="0" indent="0">
              <a:buNone/>
            </a:pPr>
            <a:endParaRPr lang="en-GB" sz="3600" dirty="0"/>
          </a:p>
          <a:p>
            <a:pPr marL="0" indent="0">
              <a:buNone/>
            </a:pPr>
            <a:endParaRPr lang="en-GB" sz="3600" dirty="0"/>
          </a:p>
        </p:txBody>
      </p:sp>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435992-585F-4F12-9FD8-440A7E8B0FB8}"/>
              </a:ext>
            </a:extLst>
          </p:cNvPr>
          <p:cNvSpPr>
            <a:spLocks noGrp="1"/>
          </p:cNvSpPr>
          <p:nvPr>
            <p:ph idx="1"/>
          </p:nvPr>
        </p:nvSpPr>
        <p:spPr>
          <a:xfrm>
            <a:off x="4038600" y="1155699"/>
            <a:ext cx="7340600" cy="4000501"/>
          </a:xfrm>
        </p:spPr>
        <p:txBody>
          <a:bodyPr/>
          <a:lstStyle/>
          <a:p>
            <a:pPr marL="0" indent="0">
              <a:buNone/>
            </a:pPr>
            <a:r>
              <a:rPr lang="en-GB" sz="3600" dirty="0">
                <a:latin typeface="+mj-lt"/>
              </a:rPr>
              <a:t>“Analysis over several years shows that high-performing organizations were consistently </a:t>
            </a:r>
            <a:r>
              <a:rPr lang="en-GB" sz="4000" b="1" i="1" dirty="0">
                <a:solidFill>
                  <a:srgbClr val="FE9901"/>
                </a:solidFill>
                <a:latin typeface="+mj-lt"/>
              </a:rPr>
              <a:t>twice as likely</a:t>
            </a:r>
            <a:r>
              <a:rPr lang="en-GB" sz="3600" dirty="0">
                <a:latin typeface="+mj-lt"/>
              </a:rPr>
              <a:t> to exceed </a:t>
            </a:r>
            <a:r>
              <a:rPr lang="en-GB" sz="3600" i="1" dirty="0">
                <a:latin typeface="+mj-lt"/>
              </a:rPr>
              <a:t>[the profitability, market share and productivity of]</a:t>
            </a:r>
            <a:r>
              <a:rPr lang="en-GB" sz="3600" dirty="0">
                <a:latin typeface="+mj-lt"/>
              </a:rPr>
              <a:t> low performers.”</a:t>
            </a:r>
          </a:p>
          <a:p>
            <a:pPr marL="0" indent="0">
              <a:buNone/>
            </a:pPr>
            <a:endParaRPr lang="en-GB" dirty="0">
              <a:latin typeface="+mj-lt"/>
            </a:endParaRPr>
          </a:p>
          <a:p>
            <a:pPr marL="0" indent="0" algn="r">
              <a:buNone/>
            </a:pPr>
            <a:r>
              <a:rPr lang="en-GB" i="1" dirty="0">
                <a:latin typeface="+mj-lt"/>
              </a:rPr>
              <a:t>Accelerate, Ch2: Measuring performance </a:t>
            </a:r>
          </a:p>
          <a:p>
            <a:pPr marL="0" indent="0">
              <a:buNone/>
            </a:pPr>
            <a:endParaRPr lang="en-GB" dirty="0">
              <a:latin typeface="+mj-lt"/>
            </a:endParaRPr>
          </a:p>
        </p:txBody>
      </p:sp>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83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435992-585F-4F12-9FD8-440A7E8B0FB8}"/>
              </a:ext>
            </a:extLst>
          </p:cNvPr>
          <p:cNvSpPr>
            <a:spLocks noGrp="1"/>
          </p:cNvSpPr>
          <p:nvPr>
            <p:ph idx="1"/>
          </p:nvPr>
        </p:nvSpPr>
        <p:spPr>
          <a:xfrm>
            <a:off x="4038600" y="495301"/>
            <a:ext cx="7607300" cy="5085990"/>
          </a:xfrm>
        </p:spPr>
        <p:txBody>
          <a:bodyPr>
            <a:normAutofit lnSpcReduction="10000"/>
          </a:bodyPr>
          <a:lstStyle/>
          <a:p>
            <a:pPr marL="0" indent="0" algn="ctr">
              <a:buNone/>
            </a:pPr>
            <a:r>
              <a:rPr lang="en-GB" sz="3600" b="1" dirty="0">
                <a:solidFill>
                  <a:srgbClr val="FE9901"/>
                </a:solidFill>
                <a:latin typeface="Raleway" panose="020B0503030101060003" pitchFamily="34" charset="0"/>
              </a:rPr>
              <a:t>Deployment Frequency</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Lead Time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Mean Time to Restore (MTTR)</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Change Failure Percentage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2400" i="1" dirty="0">
                <a:latin typeface="Raleway" panose="020B0503030101060003" pitchFamily="34" charset="0"/>
              </a:rPr>
              <a:t>(Hint: This forces you to think about small batch sizes.)</a:t>
            </a:r>
          </a:p>
          <a:p>
            <a:pPr marL="0" indent="0">
              <a:buNone/>
            </a:pPr>
            <a:endParaRPr lang="en-GB" sz="3600" dirty="0"/>
          </a:p>
          <a:p>
            <a:pPr marL="0" indent="0">
              <a:buNone/>
            </a:pPr>
            <a:endParaRPr lang="en-GB" sz="3600" dirty="0"/>
          </a:p>
        </p:txBody>
      </p:sp>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1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C9D74-8819-440C-928E-FBDAF96B9D7C}"/>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FA86A3C9-C792-4929-A1C8-12160F2E3B05}"/>
              </a:ext>
            </a:extLst>
          </p:cNvPr>
          <p:cNvSpPr>
            <a:spLocks noGrp="1"/>
          </p:cNvSpPr>
          <p:nvPr>
            <p:ph idx="1"/>
          </p:nvPr>
        </p:nvSpPr>
        <p:spPr/>
        <p:txBody>
          <a:bodyPr/>
          <a:lstStyle/>
          <a:p>
            <a:endParaRPr lang="en-GB"/>
          </a:p>
        </p:txBody>
      </p:sp>
      <p:pic>
        <p:nvPicPr>
          <p:cNvPr id="2050" name="Picture 2" descr="Releng 2014 - Keynote 1: Chuck Rossi, Release Engineering ...">
            <a:extLst>
              <a:ext uri="{FF2B5EF4-FFF2-40B4-BE49-F238E27FC236}">
                <a16:creationId xmlns:a16="http://schemas.microsoft.com/office/drawing/2014/main" id="{03531183-5381-49BE-9992-365A38A6B5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618"/>
          <a:stretch/>
        </p:blipFill>
        <p:spPr bwMode="auto">
          <a:xfrm>
            <a:off x="0" y="-1"/>
            <a:ext cx="12192000" cy="558129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DA0C1CB0-5C45-47C0-A314-6D0D6813FA07}"/>
              </a:ext>
            </a:extLst>
          </p:cNvPr>
          <p:cNvSpPr txBox="1">
            <a:spLocks/>
          </p:cNvSpPr>
          <p:nvPr/>
        </p:nvSpPr>
        <p:spPr bwMode="auto">
          <a:xfrm>
            <a:off x="1323975" y="95771"/>
            <a:ext cx="10515600" cy="1864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dirty="0">
                <a:solidFill>
                  <a:schemeClr val="bg1"/>
                </a:solidFill>
                <a:latin typeface="+mj-lt"/>
              </a:rPr>
              <a:t>“If we want more changes, </a:t>
            </a:r>
            <a:br>
              <a:rPr lang="en-GB" dirty="0">
                <a:solidFill>
                  <a:schemeClr val="bg1"/>
                </a:solidFill>
                <a:latin typeface="+mj-lt"/>
              </a:rPr>
            </a:br>
            <a:r>
              <a:rPr lang="en-GB" dirty="0">
                <a:solidFill>
                  <a:schemeClr val="bg1"/>
                </a:solidFill>
                <a:latin typeface="+mj-lt"/>
              </a:rPr>
              <a:t>we need more deployments”</a:t>
            </a:r>
          </a:p>
          <a:p>
            <a:pPr algn="r">
              <a:lnSpc>
                <a:spcPct val="120000"/>
              </a:lnSpc>
            </a:pPr>
            <a:r>
              <a:rPr lang="en-GB" sz="3200" i="1" dirty="0">
                <a:solidFill>
                  <a:schemeClr val="bg1"/>
                </a:solidFill>
                <a:latin typeface="+mj-lt"/>
              </a:rPr>
              <a:t>Chuck Rossi, Facebook</a:t>
            </a:r>
            <a:endParaRPr lang="en-GB" sz="3600" i="1" dirty="0">
              <a:solidFill>
                <a:schemeClr val="bg1"/>
              </a:solidFill>
              <a:latin typeface="+mj-lt"/>
            </a:endParaRPr>
          </a:p>
        </p:txBody>
      </p:sp>
    </p:spTree>
    <p:extLst>
      <p:ext uri="{BB962C8B-B14F-4D97-AF65-F5344CB8AC3E}">
        <p14:creationId xmlns:p14="http://schemas.microsoft.com/office/powerpoint/2010/main" val="38414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435992-585F-4F12-9FD8-440A7E8B0FB8}"/>
              </a:ext>
            </a:extLst>
          </p:cNvPr>
          <p:cNvSpPr>
            <a:spLocks noGrp="1"/>
          </p:cNvSpPr>
          <p:nvPr>
            <p:ph idx="1"/>
          </p:nvPr>
        </p:nvSpPr>
        <p:spPr>
          <a:xfrm>
            <a:off x="4038600" y="495301"/>
            <a:ext cx="7607300" cy="5085990"/>
          </a:xfrm>
        </p:spPr>
        <p:txBody>
          <a:bodyPr>
            <a:normAutofit lnSpcReduction="10000"/>
          </a:bodyPr>
          <a:lstStyle/>
          <a:p>
            <a:pPr marL="0" indent="0" algn="ctr">
              <a:buNone/>
            </a:pPr>
            <a:r>
              <a:rPr lang="en-GB" sz="3600" b="1" dirty="0">
                <a:solidFill>
                  <a:srgbClr val="FE9901"/>
                </a:solidFill>
                <a:latin typeface="Raleway" panose="020B0503030101060003" pitchFamily="34" charset="0"/>
              </a:rPr>
              <a:t>Deployment Frequency</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Lead Time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Mean Time to Restore (MTTR)</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3600" b="1" dirty="0">
                <a:solidFill>
                  <a:srgbClr val="FE9901"/>
                </a:solidFill>
                <a:latin typeface="Raleway" panose="020B0503030101060003" pitchFamily="34" charset="0"/>
              </a:rPr>
              <a:t>Change Failure Percentage</a:t>
            </a:r>
          </a:p>
          <a:p>
            <a:pPr marL="0" indent="0" algn="ctr">
              <a:buNone/>
            </a:pPr>
            <a:endParaRPr lang="en-GB" sz="3600" b="1" dirty="0">
              <a:solidFill>
                <a:srgbClr val="FE9901"/>
              </a:solidFill>
              <a:latin typeface="Raleway" panose="020B0503030101060003" pitchFamily="34" charset="0"/>
            </a:endParaRPr>
          </a:p>
          <a:p>
            <a:pPr marL="0" indent="0" algn="ctr">
              <a:buNone/>
            </a:pPr>
            <a:r>
              <a:rPr lang="en-GB" sz="2400" i="1" dirty="0">
                <a:latin typeface="Raleway" panose="020B0503030101060003" pitchFamily="34" charset="0"/>
              </a:rPr>
              <a:t>(Hint: This forces you to think about small batch sizes.)</a:t>
            </a:r>
          </a:p>
          <a:p>
            <a:pPr marL="0" indent="0">
              <a:buNone/>
            </a:pPr>
            <a:endParaRPr lang="en-GB" sz="3600" dirty="0"/>
          </a:p>
          <a:p>
            <a:pPr marL="0" indent="0">
              <a:buNone/>
            </a:pPr>
            <a:endParaRPr lang="en-GB" sz="3600" dirty="0"/>
          </a:p>
        </p:txBody>
      </p:sp>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4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FAFA-FB44-47C4-820A-3D92868C2461}"/>
              </a:ext>
            </a:extLst>
          </p:cNvPr>
          <p:cNvSpPr>
            <a:spLocks noGrp="1"/>
          </p:cNvSpPr>
          <p:nvPr>
            <p:ph type="title"/>
          </p:nvPr>
        </p:nvSpPr>
        <p:spPr>
          <a:xfrm>
            <a:off x="838200" y="142875"/>
            <a:ext cx="10515600" cy="1200943"/>
          </a:xfrm>
        </p:spPr>
        <p:txBody>
          <a:bodyPr/>
          <a:lstStyle/>
          <a:p>
            <a:r>
              <a:rPr lang="en-GB" dirty="0"/>
              <a:t>The Core Chronic Conflict</a:t>
            </a:r>
          </a:p>
        </p:txBody>
      </p:sp>
      <p:sp>
        <p:nvSpPr>
          <p:cNvPr id="4" name="Content Placeholder 3">
            <a:extLst>
              <a:ext uri="{FF2B5EF4-FFF2-40B4-BE49-F238E27FC236}">
                <a16:creationId xmlns:a16="http://schemas.microsoft.com/office/drawing/2014/main" id="{0E93A492-5EB1-4158-AE23-0AB28D72B40B}"/>
              </a:ext>
            </a:extLst>
          </p:cNvPr>
          <p:cNvSpPr>
            <a:spLocks noGrp="1"/>
          </p:cNvSpPr>
          <p:nvPr>
            <p:ph sz="half" idx="1"/>
          </p:nvPr>
        </p:nvSpPr>
        <p:spPr>
          <a:xfrm>
            <a:off x="838199" y="1285875"/>
            <a:ext cx="5848351" cy="4891088"/>
          </a:xfrm>
        </p:spPr>
        <p:txBody>
          <a:bodyPr/>
          <a:lstStyle/>
          <a:p>
            <a:pPr marL="0" indent="0">
              <a:buNone/>
            </a:pPr>
            <a:r>
              <a:rPr lang="en-GB" dirty="0">
                <a:latin typeface="+mj-lt"/>
              </a:rPr>
              <a:t>Responding to urgent business needs</a:t>
            </a:r>
          </a:p>
          <a:p>
            <a:pPr marL="0" indent="0">
              <a:buNone/>
            </a:pPr>
            <a:r>
              <a:rPr lang="en-GB" dirty="0">
                <a:latin typeface="+mj-lt"/>
              </a:rPr>
              <a:t>Innovation and experimentation</a:t>
            </a:r>
          </a:p>
          <a:p>
            <a:pPr marL="0" indent="0">
              <a:buNone/>
            </a:pPr>
            <a:r>
              <a:rPr lang="en-GB" dirty="0">
                <a:latin typeface="+mj-lt"/>
              </a:rPr>
              <a:t>Rapid time to market</a:t>
            </a:r>
          </a:p>
        </p:txBody>
      </p:sp>
      <p:sp>
        <p:nvSpPr>
          <p:cNvPr id="5" name="Content Placeholder 4">
            <a:extLst>
              <a:ext uri="{FF2B5EF4-FFF2-40B4-BE49-F238E27FC236}">
                <a16:creationId xmlns:a16="http://schemas.microsoft.com/office/drawing/2014/main" id="{86280391-BBCB-4C53-8F1C-1B1B99F9A871}"/>
              </a:ext>
            </a:extLst>
          </p:cNvPr>
          <p:cNvSpPr>
            <a:spLocks noGrp="1"/>
          </p:cNvSpPr>
          <p:nvPr>
            <p:ph sz="half" idx="2"/>
          </p:nvPr>
        </p:nvSpPr>
        <p:spPr>
          <a:xfrm>
            <a:off x="5638800" y="1285875"/>
            <a:ext cx="5715000" cy="4891088"/>
          </a:xfrm>
        </p:spPr>
        <p:txBody>
          <a:bodyPr/>
          <a:lstStyle/>
          <a:p>
            <a:pPr marL="0" indent="0" algn="r">
              <a:buNone/>
            </a:pPr>
            <a:r>
              <a:rPr lang="en-GB" dirty="0">
                <a:latin typeface="+mj-lt"/>
              </a:rPr>
              <a:t>Stable, Secure, Reliable IT</a:t>
            </a:r>
          </a:p>
          <a:p>
            <a:pPr marL="0" indent="0" algn="r">
              <a:buNone/>
            </a:pPr>
            <a:r>
              <a:rPr lang="en-GB" dirty="0">
                <a:latin typeface="+mj-lt"/>
              </a:rPr>
              <a:t>Maintaining existing systems</a:t>
            </a:r>
          </a:p>
          <a:p>
            <a:pPr marL="0" indent="0" algn="r">
              <a:buNone/>
            </a:pPr>
            <a:r>
              <a:rPr lang="en-GB" dirty="0">
                <a:latin typeface="+mj-lt"/>
              </a:rPr>
              <a:t>Compliance and Data Protection</a:t>
            </a:r>
          </a:p>
        </p:txBody>
      </p:sp>
      <p:pic>
        <p:nvPicPr>
          <p:cNvPr id="7" name="Picture 2">
            <a:extLst>
              <a:ext uri="{FF2B5EF4-FFF2-40B4-BE49-F238E27FC236}">
                <a16:creationId xmlns:a16="http://schemas.microsoft.com/office/drawing/2014/main" id="{741FA006-622C-4337-B6CC-3C30E2441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76" b="7929"/>
          <a:stretch/>
        </p:blipFill>
        <p:spPr bwMode="auto">
          <a:xfrm>
            <a:off x="3773487" y="2990850"/>
            <a:ext cx="4645025"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771D0153-94E6-471F-BDAE-EF6035D29BEF}"/>
              </a:ext>
            </a:extLst>
          </p:cNvPr>
          <p:cNvSpPr txBox="1">
            <a:spLocks/>
          </p:cNvSpPr>
          <p:nvPr/>
        </p:nvSpPr>
        <p:spPr>
          <a:xfrm>
            <a:off x="8551863" y="5310187"/>
            <a:ext cx="2062353" cy="2619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latin typeface="+mj-lt"/>
              </a:rPr>
              <a:t>Slide by Andrew Clay Shafer</a:t>
            </a:r>
          </a:p>
        </p:txBody>
      </p:sp>
    </p:spTree>
    <p:extLst>
      <p:ext uri="{BB962C8B-B14F-4D97-AF65-F5344CB8AC3E}">
        <p14:creationId xmlns:p14="http://schemas.microsoft.com/office/powerpoint/2010/main" val="94865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2EF61-561A-4D0A-9C82-E841C4FBC638}"/>
              </a:ext>
            </a:extLst>
          </p:cNvPr>
          <p:cNvSpPr>
            <a:spLocks noGrp="1"/>
          </p:cNvSpPr>
          <p:nvPr>
            <p:ph type="title"/>
          </p:nvPr>
        </p:nvSpPr>
        <p:spPr/>
        <p:txBody>
          <a:bodyPr/>
          <a:lstStyle/>
          <a:p>
            <a:r>
              <a:rPr lang="en-GB" dirty="0"/>
              <a:t>How?</a:t>
            </a:r>
          </a:p>
        </p:txBody>
      </p:sp>
      <p:sp>
        <p:nvSpPr>
          <p:cNvPr id="5" name="Text Placeholder 4">
            <a:extLst>
              <a:ext uri="{FF2B5EF4-FFF2-40B4-BE49-F238E27FC236}">
                <a16:creationId xmlns:a16="http://schemas.microsoft.com/office/drawing/2014/main" id="{8F2ADE17-DB74-42F2-A25C-9C9B3F2F062F}"/>
              </a:ext>
            </a:extLst>
          </p:cNvPr>
          <p:cNvSpPr>
            <a:spLocks noGrp="1"/>
          </p:cNvSpPr>
          <p:nvPr>
            <p:ph type="body" idx="1"/>
          </p:nvPr>
        </p:nvSpPr>
        <p:spPr/>
        <p:txBody>
          <a:bodyPr/>
          <a:lstStyle/>
          <a:p>
            <a:r>
              <a:rPr lang="en-GB" dirty="0"/>
              <a:t>This is a massive change. It seems impossible! How do you do it?</a:t>
            </a:r>
          </a:p>
        </p:txBody>
      </p:sp>
    </p:spTree>
    <p:extLst>
      <p:ext uri="{BB962C8B-B14F-4D97-AF65-F5344CB8AC3E}">
        <p14:creationId xmlns:p14="http://schemas.microsoft.com/office/powerpoint/2010/main" val="1213315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7BAC78-429D-4F24-BB12-9AD833EE8150}"/>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8C39029E-905B-4DAD-8236-E0330EACC4C4}"/>
              </a:ext>
            </a:extLst>
          </p:cNvPr>
          <p:cNvSpPr>
            <a:spLocks noGrp="1"/>
          </p:cNvSpPr>
          <p:nvPr>
            <p:ph idx="1"/>
          </p:nvPr>
        </p:nvSpPr>
        <p:spPr/>
        <p:txBody>
          <a:bodyPr/>
          <a:lstStyle/>
          <a:p>
            <a:endParaRPr lang="en-GB"/>
          </a:p>
        </p:txBody>
      </p:sp>
      <p:pic>
        <p:nvPicPr>
          <p:cNvPr id="4" name="Picture 2" descr="Image result for eli goldratt">
            <a:extLst>
              <a:ext uri="{FF2B5EF4-FFF2-40B4-BE49-F238E27FC236}">
                <a16:creationId xmlns:a16="http://schemas.microsoft.com/office/drawing/2014/main" id="{F0D1C04B-BB67-42D7-B18C-3790D7C48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6" b="57531"/>
          <a:stretch/>
        </p:blipFill>
        <p:spPr bwMode="auto">
          <a:xfrm>
            <a:off x="0" y="0"/>
            <a:ext cx="12192000" cy="558129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17CD027B-AF7A-4608-B2DC-AD6A44CF2BA0}"/>
              </a:ext>
            </a:extLst>
          </p:cNvPr>
          <p:cNvSpPr txBox="1">
            <a:spLocks/>
          </p:cNvSpPr>
          <p:nvPr/>
        </p:nvSpPr>
        <p:spPr bwMode="auto">
          <a:xfrm>
            <a:off x="3900532" y="310903"/>
            <a:ext cx="7973036" cy="2403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200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dirty="0">
                <a:solidFill>
                  <a:schemeClr val="bg1"/>
                </a:solidFill>
                <a:latin typeface="+mj-lt"/>
              </a:rPr>
              <a:t>“In any flow of work, there’s a direction of flow, but there is one and only one bottleneck. And any improvement not made at the bottleneck is an illusion.”</a:t>
            </a:r>
          </a:p>
          <a:p>
            <a:pPr algn="r">
              <a:lnSpc>
                <a:spcPct val="120000"/>
              </a:lnSpc>
            </a:pPr>
            <a:r>
              <a:rPr lang="en-GB" sz="3200" i="1" dirty="0">
                <a:solidFill>
                  <a:schemeClr val="bg1"/>
                </a:solidFill>
                <a:latin typeface="+mj-lt"/>
              </a:rPr>
              <a:t>Eliyahu M. Goldratt, The Goal</a:t>
            </a:r>
            <a:endParaRPr lang="en-GB" sz="3600" i="1" dirty="0">
              <a:solidFill>
                <a:schemeClr val="bg1"/>
              </a:solidFill>
              <a:latin typeface="+mj-lt"/>
            </a:endParaRPr>
          </a:p>
        </p:txBody>
      </p:sp>
    </p:spTree>
    <p:extLst>
      <p:ext uri="{BB962C8B-B14F-4D97-AF65-F5344CB8AC3E}">
        <p14:creationId xmlns:p14="http://schemas.microsoft.com/office/powerpoint/2010/main" val="146907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9EDE-B10F-4EE9-9F79-E34B177735F1}"/>
              </a:ext>
            </a:extLst>
          </p:cNvPr>
          <p:cNvSpPr>
            <a:spLocks noGrp="1"/>
          </p:cNvSpPr>
          <p:nvPr>
            <p:ph type="title"/>
          </p:nvPr>
        </p:nvSpPr>
        <p:spPr/>
        <p:txBody>
          <a:bodyPr/>
          <a:lstStyle/>
          <a:p>
            <a:r>
              <a:rPr lang="en-GB" dirty="0"/>
              <a:t>The Value Stream Map (VSM)</a:t>
            </a:r>
          </a:p>
        </p:txBody>
      </p:sp>
      <p:pic>
        <p:nvPicPr>
          <p:cNvPr id="7" name="Picture 6" descr="A close up of text on a white background&#10;&#10;Description automatically generated">
            <a:extLst>
              <a:ext uri="{FF2B5EF4-FFF2-40B4-BE49-F238E27FC236}">
                <a16:creationId xmlns:a16="http://schemas.microsoft.com/office/drawing/2014/main" id="{C83934A9-409D-4FE4-8CE9-82E53F108B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425" t="12133" r="17275" b="8667"/>
          <a:stretch/>
        </p:blipFill>
        <p:spPr>
          <a:xfrm>
            <a:off x="3386390" y="1690688"/>
            <a:ext cx="5419219" cy="3814000"/>
          </a:xfrm>
          <a:prstGeom prst="rect">
            <a:avLst/>
          </a:prstGeom>
        </p:spPr>
      </p:pic>
    </p:spTree>
    <p:extLst>
      <p:ext uri="{BB962C8B-B14F-4D97-AF65-F5344CB8AC3E}">
        <p14:creationId xmlns:p14="http://schemas.microsoft.com/office/powerpoint/2010/main" val="195869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400" dirty="0">
                <a:latin typeface="Raleway" panose="020B0503030101060003" pitchFamily="34" charset="0"/>
              </a:rPr>
              <a:t>Oh, The Places You’ll Go!</a:t>
            </a:r>
            <a:br>
              <a:rPr lang="en-GB" sz="2400" dirty="0">
                <a:latin typeface="Raleway" panose="020B0503030101060003" pitchFamily="34" charset="0"/>
              </a:rPr>
            </a:br>
            <a:r>
              <a:rPr lang="en-GB" sz="2400">
                <a:latin typeface="Raleway" panose="020B0503030101060003" pitchFamily="34" charset="0"/>
              </a:rPr>
              <a:t>Dr. </a:t>
            </a:r>
            <a:r>
              <a:rPr lang="en-GB" sz="2400" dirty="0" err="1">
                <a:latin typeface="Raleway" panose="020B0503030101060003" pitchFamily="34" charset="0"/>
              </a:rPr>
              <a:t>Suess</a:t>
            </a:r>
            <a:endParaRPr lang="en-GB" sz="2400" dirty="0">
              <a:latin typeface="Raleway" panose="020B0503030101060003" pitchFamily="34" charset="0"/>
            </a:endParaRPr>
          </a:p>
          <a:p>
            <a:r>
              <a:rPr lang="en-GB" sz="2400" dirty="0">
                <a:latin typeface="Raleway" panose="020B0503030101060003" pitchFamily="34" charset="0"/>
              </a:rPr>
              <a:t>The Waiting Place</a:t>
            </a:r>
          </a:p>
        </p:txBody>
      </p:sp>
      <p:pic>
        <p:nvPicPr>
          <p:cNvPr id="10" name="Picture 2" descr="Image result for the waiting place dr seuss">
            <a:extLst>
              <a:ext uri="{FF2B5EF4-FFF2-40B4-BE49-F238E27FC236}">
                <a16:creationId xmlns:a16="http://schemas.microsoft.com/office/drawing/2014/main" id="{A36273BB-93AC-4611-8B9C-47B8B5EC370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4" b="5324"/>
          <a:stretch/>
        </p:blipFill>
        <p:spPr bwMode="auto">
          <a:xfrm>
            <a:off x="5689599" y="1116188"/>
            <a:ext cx="6502401" cy="435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93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ean Software Development: An Agile Toolkit: Amazon.co.uk: Mary ...">
            <a:extLst>
              <a:ext uri="{FF2B5EF4-FFF2-40B4-BE49-F238E27FC236}">
                <a16:creationId xmlns:a16="http://schemas.microsoft.com/office/drawing/2014/main" id="{FE77F0BB-5BD2-48D2-9955-9C6B854ED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3718"/>
          <a:stretch/>
        </p:blipFill>
        <p:spPr bwMode="auto">
          <a:xfrm>
            <a:off x="0" y="0"/>
            <a:ext cx="3680806" cy="5349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ean Software Development: An Agile Toolkit: Amazon.co.uk: Mary ...">
            <a:extLst>
              <a:ext uri="{FF2B5EF4-FFF2-40B4-BE49-F238E27FC236}">
                <a16:creationId xmlns:a16="http://schemas.microsoft.com/office/drawing/2014/main" id="{A226768E-C6C9-419E-85D8-686755543F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3718"/>
          <a:stretch/>
        </p:blipFill>
        <p:spPr bwMode="auto">
          <a:xfrm>
            <a:off x="0" y="232051"/>
            <a:ext cx="3680806" cy="534924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ean Software Development: An Agile Toolkit: Amazon.co.uk: Mary ...">
            <a:extLst>
              <a:ext uri="{FF2B5EF4-FFF2-40B4-BE49-F238E27FC236}">
                <a16:creationId xmlns:a16="http://schemas.microsoft.com/office/drawing/2014/main" id="{35B7A23C-1FD1-4358-8D20-E7085B2AE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t="2169" r="3718" b="673"/>
          <a:stretch/>
        </p:blipFill>
        <p:spPr bwMode="auto">
          <a:xfrm>
            <a:off x="0" y="232051"/>
            <a:ext cx="3680806" cy="519719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B5B5229D-937A-497C-91D8-64E92150F17E}"/>
              </a:ext>
            </a:extLst>
          </p:cNvPr>
          <p:cNvSpPr txBox="1">
            <a:spLocks/>
          </p:cNvSpPr>
          <p:nvPr/>
        </p:nvSpPr>
        <p:spPr>
          <a:xfrm>
            <a:off x="3924300" y="1825625"/>
            <a:ext cx="7835900" cy="3755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latin typeface="+mj-lt"/>
              </a:rPr>
              <a:t>Value</a:t>
            </a:r>
            <a:r>
              <a:rPr lang="en-GB" sz="1800" i="1" dirty="0">
                <a:latin typeface="+mj-lt"/>
              </a:rPr>
              <a:t> (prioritising the most important work) </a:t>
            </a:r>
            <a:endParaRPr lang="en-GB" sz="1800" dirty="0">
              <a:latin typeface="+mj-lt"/>
            </a:endParaRPr>
          </a:p>
          <a:p>
            <a:pPr marL="514350" indent="-514350">
              <a:buFont typeface="+mj-lt"/>
              <a:buAutoNum type="arabicPeriod"/>
            </a:pPr>
            <a:r>
              <a:rPr lang="en-GB" dirty="0">
                <a:latin typeface="+mj-lt"/>
              </a:rPr>
              <a:t>Value Stream </a:t>
            </a:r>
            <a:r>
              <a:rPr lang="en-GB" sz="1800" i="1" dirty="0">
                <a:latin typeface="+mj-lt"/>
              </a:rPr>
              <a:t>(removing constraints and global optimisation) </a:t>
            </a:r>
            <a:endParaRPr lang="en-GB" i="1" dirty="0">
              <a:latin typeface="+mj-lt"/>
            </a:endParaRPr>
          </a:p>
          <a:p>
            <a:pPr marL="514350" indent="-514350">
              <a:buFont typeface="+mj-lt"/>
              <a:buAutoNum type="arabicPeriod"/>
            </a:pPr>
            <a:r>
              <a:rPr lang="en-GB" dirty="0">
                <a:latin typeface="+mj-lt"/>
              </a:rPr>
              <a:t>Flow </a:t>
            </a:r>
            <a:r>
              <a:rPr lang="en-GB" sz="1800" i="1" dirty="0">
                <a:latin typeface="+mj-lt"/>
              </a:rPr>
              <a:t>(and feedback)</a:t>
            </a:r>
          </a:p>
          <a:p>
            <a:pPr marL="514350" indent="-514350">
              <a:buFont typeface="+mj-lt"/>
              <a:buAutoNum type="arabicPeriod"/>
            </a:pPr>
            <a:r>
              <a:rPr lang="en-GB" dirty="0">
                <a:latin typeface="+mj-lt"/>
              </a:rPr>
              <a:t>Pull </a:t>
            </a:r>
            <a:r>
              <a:rPr lang="en-GB" sz="1800" i="1" dirty="0">
                <a:latin typeface="+mj-lt"/>
              </a:rPr>
              <a:t>(Kanban and WIP limits)</a:t>
            </a:r>
            <a:endParaRPr lang="en-GB" sz="1800" dirty="0">
              <a:latin typeface="+mj-lt"/>
            </a:endParaRPr>
          </a:p>
          <a:p>
            <a:pPr marL="514350" indent="-514350">
              <a:buFont typeface="+mj-lt"/>
              <a:buAutoNum type="arabicPeriod"/>
            </a:pPr>
            <a:r>
              <a:rPr lang="en-GB" dirty="0">
                <a:latin typeface="+mj-lt"/>
              </a:rPr>
              <a:t>Kaizen </a:t>
            </a:r>
            <a:r>
              <a:rPr lang="en-GB" sz="1800" i="1" dirty="0">
                <a:latin typeface="+mj-lt"/>
              </a:rPr>
              <a:t>(Andon chords and the pursuit of perfection)</a:t>
            </a:r>
            <a:endParaRPr lang="en-GB" i="1" dirty="0">
              <a:latin typeface="+mj-lt"/>
            </a:endParaRPr>
          </a:p>
        </p:txBody>
      </p:sp>
      <p:pic>
        <p:nvPicPr>
          <p:cNvPr id="8" name="Picture 2" descr="Lean Thinking: Banish Waste And Create Wealth In Your Corporation ...">
            <a:extLst>
              <a:ext uri="{FF2B5EF4-FFF2-40B4-BE49-F238E27FC236}">
                <a16:creationId xmlns:a16="http://schemas.microsoft.com/office/drawing/2014/main" id="{84B12FC9-F149-467B-A201-C449925DC2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2"/>
          <a:stretch/>
        </p:blipFill>
        <p:spPr bwMode="auto">
          <a:xfrm>
            <a:off x="0" y="0"/>
            <a:ext cx="3680806" cy="558129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38C0E41-C532-463F-B1C6-E20C5A6617F2}"/>
              </a:ext>
            </a:extLst>
          </p:cNvPr>
          <p:cNvSpPr txBox="1">
            <a:spLocks/>
          </p:cNvSpPr>
          <p:nvPr/>
        </p:nvSpPr>
        <p:spPr>
          <a:xfrm>
            <a:off x="3924298" y="365125"/>
            <a:ext cx="82677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a:lstStyle>
          <a:p>
            <a:r>
              <a:rPr lang="en-GB" dirty="0"/>
              <a:t>The 5 key principles of Lean</a:t>
            </a:r>
            <a:endParaRPr lang="en-GB" sz="6000" dirty="0"/>
          </a:p>
        </p:txBody>
      </p:sp>
    </p:spTree>
    <p:extLst>
      <p:ext uri="{BB962C8B-B14F-4D97-AF65-F5344CB8AC3E}">
        <p14:creationId xmlns:p14="http://schemas.microsoft.com/office/powerpoint/2010/main" val="301244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ean Software Development: An Agile Toolkit: Amazon.co.uk: Mary ...">
            <a:extLst>
              <a:ext uri="{FF2B5EF4-FFF2-40B4-BE49-F238E27FC236}">
                <a16:creationId xmlns:a16="http://schemas.microsoft.com/office/drawing/2014/main" id="{FE77F0BB-5BD2-48D2-9955-9C6B854ED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3718"/>
          <a:stretch/>
        </p:blipFill>
        <p:spPr bwMode="auto">
          <a:xfrm>
            <a:off x="0" y="0"/>
            <a:ext cx="3680806" cy="5349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ean Software Development: An Agile Toolkit: Amazon.co.uk: Mary ...">
            <a:extLst>
              <a:ext uri="{FF2B5EF4-FFF2-40B4-BE49-F238E27FC236}">
                <a16:creationId xmlns:a16="http://schemas.microsoft.com/office/drawing/2014/main" id="{A226768E-C6C9-419E-85D8-686755543F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3718"/>
          <a:stretch/>
        </p:blipFill>
        <p:spPr bwMode="auto">
          <a:xfrm>
            <a:off x="0" y="232051"/>
            <a:ext cx="3680806" cy="534924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ean Software Development: An Agile Toolkit: Amazon.co.uk: Mary ...">
            <a:extLst>
              <a:ext uri="{FF2B5EF4-FFF2-40B4-BE49-F238E27FC236}">
                <a16:creationId xmlns:a16="http://schemas.microsoft.com/office/drawing/2014/main" id="{35B7A23C-1FD1-4358-8D20-E7085B2AE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t="2169" r="3718" b="673"/>
          <a:stretch/>
        </p:blipFill>
        <p:spPr bwMode="auto">
          <a:xfrm>
            <a:off x="0" y="232051"/>
            <a:ext cx="3680806" cy="519719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87E110D-6C25-4276-9E7E-88A64E68507A}"/>
              </a:ext>
            </a:extLst>
          </p:cNvPr>
          <p:cNvSpPr txBox="1">
            <a:spLocks/>
          </p:cNvSpPr>
          <p:nvPr/>
        </p:nvSpPr>
        <p:spPr>
          <a:xfrm>
            <a:off x="3924298" y="365125"/>
            <a:ext cx="82677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a:lstStyle>
          <a:p>
            <a:r>
              <a:rPr lang="en-GB" sz="4000" dirty="0"/>
              <a:t>The 7 deadly sins of lean software development</a:t>
            </a:r>
            <a:endParaRPr lang="en-GB" sz="5400" dirty="0"/>
          </a:p>
        </p:txBody>
      </p:sp>
      <p:sp>
        <p:nvSpPr>
          <p:cNvPr id="11" name="Content Placeholder 2">
            <a:extLst>
              <a:ext uri="{FF2B5EF4-FFF2-40B4-BE49-F238E27FC236}">
                <a16:creationId xmlns:a16="http://schemas.microsoft.com/office/drawing/2014/main" id="{B5B5229D-937A-497C-91D8-64E92150F17E}"/>
              </a:ext>
            </a:extLst>
          </p:cNvPr>
          <p:cNvSpPr txBox="1">
            <a:spLocks/>
          </p:cNvSpPr>
          <p:nvPr/>
        </p:nvSpPr>
        <p:spPr>
          <a:xfrm>
            <a:off x="3924300" y="1825625"/>
            <a:ext cx="7835900" cy="3755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latin typeface="+mj-lt"/>
              </a:rPr>
              <a:t>Inventory 		&gt;   Partially done work</a:t>
            </a:r>
          </a:p>
          <a:p>
            <a:pPr marL="514350" indent="-514350">
              <a:buFont typeface="+mj-lt"/>
              <a:buAutoNum type="arabicPeriod"/>
            </a:pPr>
            <a:r>
              <a:rPr lang="en-GB" dirty="0">
                <a:latin typeface="+mj-lt"/>
              </a:rPr>
              <a:t>Over production 	&gt;   Feature creep</a:t>
            </a:r>
          </a:p>
          <a:p>
            <a:pPr marL="514350" indent="-514350">
              <a:buFont typeface="+mj-lt"/>
              <a:buAutoNum type="arabicPeriod"/>
            </a:pPr>
            <a:r>
              <a:rPr lang="en-GB" dirty="0">
                <a:latin typeface="+mj-lt"/>
              </a:rPr>
              <a:t>Extra processing 	&gt;   Relearning</a:t>
            </a:r>
          </a:p>
          <a:p>
            <a:pPr marL="514350" indent="-514350">
              <a:buFont typeface="+mj-lt"/>
              <a:buAutoNum type="arabicPeriod"/>
            </a:pPr>
            <a:r>
              <a:rPr lang="en-GB" dirty="0">
                <a:latin typeface="+mj-lt"/>
              </a:rPr>
              <a:t>Transportation 		&gt;   Hand-offs</a:t>
            </a:r>
          </a:p>
          <a:p>
            <a:pPr marL="514350" indent="-514350">
              <a:buFont typeface="+mj-lt"/>
              <a:buAutoNum type="arabicPeriod"/>
            </a:pPr>
            <a:r>
              <a:rPr lang="en-GB" dirty="0">
                <a:latin typeface="+mj-lt"/>
              </a:rPr>
              <a:t>Waiting 			&gt;   Delays</a:t>
            </a:r>
          </a:p>
          <a:p>
            <a:pPr marL="514350" indent="-514350">
              <a:buFont typeface="+mj-lt"/>
              <a:buAutoNum type="arabicPeriod"/>
            </a:pPr>
            <a:r>
              <a:rPr lang="en-GB" dirty="0">
                <a:latin typeface="+mj-lt"/>
              </a:rPr>
              <a:t>Motion 			&gt;   Context switching</a:t>
            </a:r>
          </a:p>
          <a:p>
            <a:pPr marL="514350" indent="-514350">
              <a:buFont typeface="+mj-lt"/>
              <a:buAutoNum type="arabicPeriod"/>
            </a:pPr>
            <a:r>
              <a:rPr lang="en-GB" dirty="0">
                <a:latin typeface="+mj-lt"/>
              </a:rPr>
              <a:t>Defects 			&gt;   Defects</a:t>
            </a:r>
          </a:p>
        </p:txBody>
      </p:sp>
    </p:spTree>
    <p:extLst>
      <p:ext uri="{BB962C8B-B14F-4D97-AF65-F5344CB8AC3E}">
        <p14:creationId xmlns:p14="http://schemas.microsoft.com/office/powerpoint/2010/main" val="3141674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nother year passes since the Chernobyl disaster: 6 worst nuclear ...">
            <a:extLst>
              <a:ext uri="{FF2B5EF4-FFF2-40B4-BE49-F238E27FC236}">
                <a16:creationId xmlns:a16="http://schemas.microsoft.com/office/drawing/2014/main" id="{1CE46CDF-A0E1-49C4-9F88-973965A10F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41" b="18582"/>
          <a:stretch/>
        </p:blipFill>
        <p:spPr bwMode="auto">
          <a:xfrm>
            <a:off x="4291556" y="1971350"/>
            <a:ext cx="7900444" cy="3609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E9354-7842-430B-B58C-0D5D2D629748}"/>
              </a:ext>
            </a:extLst>
          </p:cNvPr>
          <p:cNvSpPr>
            <a:spLocks noGrp="1"/>
          </p:cNvSpPr>
          <p:nvPr>
            <p:ph type="title"/>
          </p:nvPr>
        </p:nvSpPr>
        <p:spPr>
          <a:xfrm>
            <a:off x="4291556" y="365125"/>
            <a:ext cx="7062243" cy="1325563"/>
          </a:xfrm>
        </p:spPr>
        <p:txBody>
          <a:bodyPr>
            <a:normAutofit/>
          </a:bodyPr>
          <a:lstStyle/>
          <a:p>
            <a:r>
              <a:rPr lang="en-GB" dirty="0"/>
              <a:t>Safety Culture:</a:t>
            </a:r>
            <a:br>
              <a:rPr lang="en-GB" dirty="0"/>
            </a:br>
            <a:r>
              <a:rPr lang="en-GB" sz="3600" i="1" dirty="0"/>
              <a:t>How Complex Systems Fail</a:t>
            </a:r>
            <a:endParaRPr lang="en-GB" dirty="0"/>
          </a:p>
        </p:txBody>
      </p:sp>
      <p:sp>
        <p:nvSpPr>
          <p:cNvPr id="11" name="Content Placeholder 10">
            <a:extLst>
              <a:ext uri="{FF2B5EF4-FFF2-40B4-BE49-F238E27FC236}">
                <a16:creationId xmlns:a16="http://schemas.microsoft.com/office/drawing/2014/main" id="{A837EEDB-4665-4A1B-BCAC-677DDCF767B6}"/>
              </a:ext>
            </a:extLst>
          </p:cNvPr>
          <p:cNvSpPr>
            <a:spLocks noGrp="1"/>
          </p:cNvSpPr>
          <p:nvPr>
            <p:ph idx="1"/>
          </p:nvPr>
        </p:nvSpPr>
        <p:spPr>
          <a:xfrm>
            <a:off x="4291558" y="1971349"/>
            <a:ext cx="7900442" cy="3609942"/>
          </a:xfrm>
          <a:solidFill>
            <a:srgbClr val="000000">
              <a:alpha val="60000"/>
            </a:srgbClr>
          </a:solidFill>
        </p:spPr>
        <p:txBody>
          <a:bodyPr>
            <a:normAutofit fontScale="92500" lnSpcReduction="10000"/>
          </a:bodyPr>
          <a:lstStyle/>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endParaRPr lang="en-GB" sz="2000" dirty="0">
              <a:latin typeface="+mj-lt"/>
            </a:endParaRPr>
          </a:p>
          <a:p>
            <a:pPr marL="0" indent="0">
              <a:lnSpc>
                <a:spcPct val="100000"/>
              </a:lnSpc>
              <a:spcBef>
                <a:spcPts val="0"/>
              </a:spcBef>
              <a:buNone/>
            </a:pPr>
            <a:r>
              <a:rPr lang="en-GB" sz="3000" dirty="0">
                <a:latin typeface="+mj-lt"/>
              </a:rPr>
              <a:t>#16 out of 18: </a:t>
            </a:r>
          </a:p>
          <a:p>
            <a:pPr marL="0" indent="0">
              <a:lnSpc>
                <a:spcPct val="100000"/>
              </a:lnSpc>
              <a:spcBef>
                <a:spcPts val="0"/>
              </a:spcBef>
              <a:buNone/>
            </a:pPr>
            <a:r>
              <a:rPr lang="en-GB" sz="3000" dirty="0">
                <a:latin typeface="+mj-lt"/>
              </a:rPr>
              <a:t>“Safety is a characteristic of systems and not of their components”</a:t>
            </a:r>
          </a:p>
          <a:p>
            <a:pPr marL="0" indent="0">
              <a:lnSpc>
                <a:spcPct val="100000"/>
              </a:lnSpc>
              <a:spcBef>
                <a:spcPts val="0"/>
              </a:spcBef>
              <a:buNone/>
            </a:pPr>
            <a:endParaRPr lang="en-GB" sz="2000" dirty="0">
              <a:latin typeface="+mj-lt"/>
            </a:endParaRPr>
          </a:p>
        </p:txBody>
      </p:sp>
      <p:pic>
        <p:nvPicPr>
          <p:cNvPr id="12" name="Content Placeholder 8" descr="A screenshot of a social media post&#10;&#10;Description automatically generated">
            <a:extLst>
              <a:ext uri="{FF2B5EF4-FFF2-40B4-BE49-F238E27FC236}">
                <a16:creationId xmlns:a16="http://schemas.microsoft.com/office/drawing/2014/main" id="{56D64DCD-7144-4A5A-BB7F-0382E39D0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4291559" cy="5581291"/>
          </a:xfrm>
          <a:prstGeom prst="rect">
            <a:avLst/>
          </a:prstGeom>
        </p:spPr>
      </p:pic>
    </p:spTree>
    <p:extLst>
      <p:ext uri="{BB962C8B-B14F-4D97-AF65-F5344CB8AC3E}">
        <p14:creationId xmlns:p14="http://schemas.microsoft.com/office/powerpoint/2010/main" val="260055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the S (Sharing) in CALMS Redundant? | DevOpsGroup">
            <a:extLst>
              <a:ext uri="{FF2B5EF4-FFF2-40B4-BE49-F238E27FC236}">
                <a16:creationId xmlns:a16="http://schemas.microsoft.com/office/drawing/2014/main" id="{6C7BAEC3-6D6B-4F9A-B771-EA9773DAA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65" t="10894" r="22712" b="12230"/>
          <a:stretch/>
        </p:blipFill>
        <p:spPr bwMode="auto">
          <a:xfrm>
            <a:off x="1883664" y="771757"/>
            <a:ext cx="6400799" cy="451814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086709F4-2FB8-472F-8943-01C04EF3BC8E}"/>
              </a:ext>
            </a:extLst>
          </p:cNvPr>
          <p:cNvSpPr txBox="1">
            <a:spLocks/>
          </p:cNvSpPr>
          <p:nvPr/>
        </p:nvSpPr>
        <p:spPr>
          <a:xfrm>
            <a:off x="6736692" y="5343082"/>
            <a:ext cx="1547771" cy="22348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solidFill>
                  <a:schemeClr val="tx1"/>
                </a:solidFill>
                <a:latin typeface="+mj-lt"/>
              </a:rPr>
              <a:t>Image by DevOps Group</a:t>
            </a:r>
          </a:p>
        </p:txBody>
      </p:sp>
      <p:sp>
        <p:nvSpPr>
          <p:cNvPr id="2" name="Title 1">
            <a:extLst>
              <a:ext uri="{FF2B5EF4-FFF2-40B4-BE49-F238E27FC236}">
                <a16:creationId xmlns:a16="http://schemas.microsoft.com/office/drawing/2014/main" id="{E796391B-0506-4B2E-B465-9E949A2F472A}"/>
              </a:ext>
            </a:extLst>
          </p:cNvPr>
          <p:cNvSpPr>
            <a:spLocks noGrp="1"/>
          </p:cNvSpPr>
          <p:nvPr>
            <p:ph type="title"/>
          </p:nvPr>
        </p:nvSpPr>
        <p:spPr/>
        <p:txBody>
          <a:bodyPr/>
          <a:lstStyle/>
          <a:p>
            <a:r>
              <a:rPr lang="en-GB" dirty="0"/>
              <a:t>Calms</a:t>
            </a:r>
          </a:p>
        </p:txBody>
      </p:sp>
      <p:pic>
        <p:nvPicPr>
          <p:cNvPr id="1028" name="Picture 4" descr="John Willis - All Day DevOps 2018">
            <a:extLst>
              <a:ext uri="{FF2B5EF4-FFF2-40B4-BE49-F238E27FC236}">
                <a16:creationId xmlns:a16="http://schemas.microsoft.com/office/drawing/2014/main" id="{9A6C7D81-359D-4FD0-ACDB-DDD16DE1BC4D}"/>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3798"/>
          <a:stretch/>
        </p:blipFill>
        <p:spPr bwMode="auto">
          <a:xfrm>
            <a:off x="8615171" y="1690688"/>
            <a:ext cx="2407920" cy="231648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280C89F5-B7A1-4237-AD08-FC5B53A12BD4}"/>
              </a:ext>
            </a:extLst>
          </p:cNvPr>
          <p:cNvSpPr txBox="1">
            <a:spLocks/>
          </p:cNvSpPr>
          <p:nvPr/>
        </p:nvSpPr>
        <p:spPr>
          <a:xfrm>
            <a:off x="9322614" y="3730133"/>
            <a:ext cx="1700477" cy="329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600" dirty="0">
                <a:solidFill>
                  <a:srgbClr val="FFFFFF"/>
                </a:solidFill>
                <a:latin typeface="Raleway" panose="020B0503030101060003" pitchFamily="34" charset="0"/>
              </a:rPr>
              <a:t>John Willis</a:t>
            </a:r>
          </a:p>
        </p:txBody>
      </p:sp>
    </p:spTree>
    <p:extLst>
      <p:ext uri="{BB962C8B-B14F-4D97-AF65-F5344CB8AC3E}">
        <p14:creationId xmlns:p14="http://schemas.microsoft.com/office/powerpoint/2010/main" val="68854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F18D-6CE8-4DB7-80F3-99D16E8DDE9B}"/>
              </a:ext>
            </a:extLst>
          </p:cNvPr>
          <p:cNvSpPr>
            <a:spLocks noGrp="1"/>
          </p:cNvSpPr>
          <p:nvPr>
            <p:ph type="title"/>
          </p:nvPr>
        </p:nvSpPr>
        <p:spPr>
          <a:xfrm>
            <a:off x="3696312" y="365125"/>
            <a:ext cx="7657487" cy="1325563"/>
          </a:xfrm>
        </p:spPr>
        <p:txBody>
          <a:bodyPr/>
          <a:lstStyle/>
          <a:p>
            <a:r>
              <a:rPr lang="en-GB" dirty="0"/>
              <a:t>The Three Ways</a:t>
            </a:r>
          </a:p>
        </p:txBody>
      </p:sp>
      <p:sp>
        <p:nvSpPr>
          <p:cNvPr id="10" name="Content Placeholder 9">
            <a:extLst>
              <a:ext uri="{FF2B5EF4-FFF2-40B4-BE49-F238E27FC236}">
                <a16:creationId xmlns:a16="http://schemas.microsoft.com/office/drawing/2014/main" id="{99748C82-0083-467C-A13F-606068F8851D}"/>
              </a:ext>
            </a:extLst>
          </p:cNvPr>
          <p:cNvSpPr>
            <a:spLocks noGrp="1"/>
          </p:cNvSpPr>
          <p:nvPr>
            <p:ph idx="1"/>
          </p:nvPr>
        </p:nvSpPr>
        <p:spPr>
          <a:xfrm>
            <a:off x="3696312" y="1825625"/>
            <a:ext cx="7657488" cy="3755666"/>
          </a:xfrm>
        </p:spPr>
        <p:txBody>
          <a:bodyPr>
            <a:normAutofit/>
          </a:bodyPr>
          <a:lstStyle/>
          <a:p>
            <a:r>
              <a:rPr lang="en-GB" sz="3600" dirty="0">
                <a:solidFill>
                  <a:schemeClr val="tx1"/>
                </a:solidFill>
                <a:latin typeface="+mj-lt"/>
              </a:rPr>
              <a:t>Flow</a:t>
            </a:r>
            <a:endParaRPr lang="en-GB" sz="3600" i="1" dirty="0">
              <a:solidFill>
                <a:schemeClr val="tx1"/>
              </a:solidFill>
              <a:latin typeface="+mj-lt"/>
            </a:endParaRPr>
          </a:p>
          <a:p>
            <a:r>
              <a:rPr lang="en-GB" sz="3600" dirty="0">
                <a:solidFill>
                  <a:schemeClr val="tx1"/>
                </a:solidFill>
                <a:latin typeface="+mj-lt"/>
              </a:rPr>
              <a:t>Feedback</a:t>
            </a:r>
          </a:p>
          <a:p>
            <a:r>
              <a:rPr lang="en-GB" sz="3600" dirty="0">
                <a:solidFill>
                  <a:schemeClr val="tx1"/>
                </a:solidFill>
                <a:latin typeface="+mj-lt"/>
              </a:rPr>
              <a:t>Continuous experimentation and learning</a:t>
            </a:r>
          </a:p>
        </p:txBody>
      </p:sp>
      <p:pic>
        <p:nvPicPr>
          <p:cNvPr id="7" name="Picture 2" descr="http://itrevolution.com/wp-content/uploads/2012/08/first-way2-400x191.png">
            <a:extLst>
              <a:ext uri="{FF2B5EF4-FFF2-40B4-BE49-F238E27FC236}">
                <a16:creationId xmlns:a16="http://schemas.microsoft.com/office/drawing/2014/main" id="{CC41A6C9-02AA-492F-8F10-EB48387F7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58" r="2210" b="9573"/>
          <a:stretch/>
        </p:blipFill>
        <p:spPr bwMode="auto">
          <a:xfrm>
            <a:off x="6419176" y="4279570"/>
            <a:ext cx="5172114" cy="1029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trevolution.com/wp-content/uploads/2012/08/second-way1-400x211.png">
            <a:extLst>
              <a:ext uri="{FF2B5EF4-FFF2-40B4-BE49-F238E27FC236}">
                <a16:creationId xmlns:a16="http://schemas.microsoft.com/office/drawing/2014/main" id="{C886787C-7FF3-4926-B8C8-4D277A2941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209" b="8811"/>
          <a:stretch/>
        </p:blipFill>
        <p:spPr bwMode="auto">
          <a:xfrm>
            <a:off x="6369914" y="3952021"/>
            <a:ext cx="5262016" cy="12207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itrevolution.com/wp-content/uploads/2012/08/third-way-400x224.png">
            <a:extLst>
              <a:ext uri="{FF2B5EF4-FFF2-40B4-BE49-F238E27FC236}">
                <a16:creationId xmlns:a16="http://schemas.microsoft.com/office/drawing/2014/main" id="{A17FDD30-F570-48DA-8566-212CF98980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8023" b="7215"/>
          <a:stretch/>
        </p:blipFill>
        <p:spPr bwMode="auto">
          <a:xfrm>
            <a:off x="6419176" y="3921419"/>
            <a:ext cx="5172114" cy="12964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he Phoenix Project: A Novel about It, Devops, and Helping Your ...">
            <a:extLst>
              <a:ext uri="{FF2B5EF4-FFF2-40B4-BE49-F238E27FC236}">
                <a16:creationId xmlns:a16="http://schemas.microsoft.com/office/drawing/2014/main" id="{38DA230F-45CA-4F6D-8EA3-76996BB6AB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8" t="1310" r="798" b="590"/>
          <a:stretch/>
        </p:blipFill>
        <p:spPr bwMode="auto">
          <a:xfrm>
            <a:off x="82296" y="73152"/>
            <a:ext cx="3614015" cy="54751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object, light&#10;&#10;Description automatically generated">
            <a:extLst>
              <a:ext uri="{FF2B5EF4-FFF2-40B4-BE49-F238E27FC236}">
                <a16:creationId xmlns:a16="http://schemas.microsoft.com/office/drawing/2014/main" id="{6F0FC68E-CFBF-4FBB-BA53-B682ACF37D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8536" y="3033463"/>
            <a:ext cx="1246107" cy="1246107"/>
          </a:xfrm>
          <a:prstGeom prst="rect">
            <a:avLst/>
          </a:prstGeom>
        </p:spPr>
      </p:pic>
      <p:pic>
        <p:nvPicPr>
          <p:cNvPr id="15" name="Picture 14" descr="A picture containing clock&#10;&#10;Description automatically generated">
            <a:extLst>
              <a:ext uri="{FF2B5EF4-FFF2-40B4-BE49-F238E27FC236}">
                <a16:creationId xmlns:a16="http://schemas.microsoft.com/office/drawing/2014/main" id="{FC36A3EA-8F46-4BDA-A31F-81EADB3593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62210" y="3095020"/>
            <a:ext cx="1218982" cy="1117082"/>
          </a:xfrm>
          <a:prstGeom prst="rect">
            <a:avLst/>
          </a:prstGeom>
        </p:spPr>
      </p:pic>
      <p:sp>
        <p:nvSpPr>
          <p:cNvPr id="16" name="Rectangle 15">
            <a:extLst>
              <a:ext uri="{FF2B5EF4-FFF2-40B4-BE49-F238E27FC236}">
                <a16:creationId xmlns:a16="http://schemas.microsoft.com/office/drawing/2014/main" id="{94D93D1E-5797-49D4-B64A-D24303E7485F}"/>
              </a:ext>
            </a:extLst>
          </p:cNvPr>
          <p:cNvSpPr/>
          <p:nvPr/>
        </p:nvSpPr>
        <p:spPr>
          <a:xfrm>
            <a:off x="5031574" y="1756215"/>
            <a:ext cx="3705951" cy="646331"/>
          </a:xfrm>
          <a:prstGeom prst="rect">
            <a:avLst/>
          </a:prstGeom>
        </p:spPr>
        <p:txBody>
          <a:bodyPr wrap="none">
            <a:spAutoFit/>
          </a:bodyPr>
          <a:lstStyle/>
          <a:p>
            <a:r>
              <a:rPr lang="en-GB" sz="3600" i="1" dirty="0">
                <a:latin typeface="+mj-lt"/>
              </a:rPr>
              <a:t>(Aha! To </a:t>
            </a:r>
            <a:r>
              <a:rPr lang="en-GB" sz="3600" i="1" dirty="0" err="1">
                <a:latin typeface="+mj-lt"/>
              </a:rPr>
              <a:t>Kerching</a:t>
            </a:r>
            <a:r>
              <a:rPr lang="en-GB" sz="3600" i="1" dirty="0">
                <a:latin typeface="+mj-lt"/>
              </a:rPr>
              <a:t>!)</a:t>
            </a:r>
            <a:endParaRPr lang="en-GB" sz="3600" dirty="0">
              <a:latin typeface="+mj-lt"/>
            </a:endParaRPr>
          </a:p>
        </p:txBody>
      </p:sp>
    </p:spTree>
    <p:extLst>
      <p:ext uri="{BB962C8B-B14F-4D97-AF65-F5344CB8AC3E}">
        <p14:creationId xmlns:p14="http://schemas.microsoft.com/office/powerpoint/2010/main" val="960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F18D-6CE8-4DB7-80F3-99D16E8DDE9B}"/>
              </a:ext>
            </a:extLst>
          </p:cNvPr>
          <p:cNvSpPr>
            <a:spLocks noGrp="1"/>
          </p:cNvSpPr>
          <p:nvPr>
            <p:ph type="title"/>
          </p:nvPr>
        </p:nvSpPr>
        <p:spPr>
          <a:xfrm>
            <a:off x="3696312" y="365125"/>
            <a:ext cx="7657487" cy="1325563"/>
          </a:xfrm>
        </p:spPr>
        <p:txBody>
          <a:bodyPr/>
          <a:lstStyle/>
          <a:p>
            <a:r>
              <a:rPr lang="en-GB" dirty="0"/>
              <a:t>The Five Ideals</a:t>
            </a:r>
          </a:p>
        </p:txBody>
      </p:sp>
      <p:pic>
        <p:nvPicPr>
          <p:cNvPr id="8194" name="Picture 2" descr="The Unicorn Project: A Novel about Digital Disruption, Redshirts ...">
            <a:extLst>
              <a:ext uri="{FF2B5EF4-FFF2-40B4-BE49-F238E27FC236}">
                <a16:creationId xmlns:a16="http://schemas.microsoft.com/office/drawing/2014/main" id="{813F60C9-7581-4200-9186-6BEEABE589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 y="0"/>
            <a:ext cx="3750576" cy="558129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9">
            <a:extLst>
              <a:ext uri="{FF2B5EF4-FFF2-40B4-BE49-F238E27FC236}">
                <a16:creationId xmlns:a16="http://schemas.microsoft.com/office/drawing/2014/main" id="{4C0A5F65-948C-42D0-A4FF-BB3618A5A09D}"/>
              </a:ext>
            </a:extLst>
          </p:cNvPr>
          <p:cNvSpPr>
            <a:spLocks noGrp="1"/>
          </p:cNvSpPr>
          <p:nvPr>
            <p:ph idx="1"/>
          </p:nvPr>
        </p:nvSpPr>
        <p:spPr>
          <a:xfrm>
            <a:off x="3696312" y="1825625"/>
            <a:ext cx="7657488" cy="3755666"/>
          </a:xfrm>
        </p:spPr>
        <p:txBody>
          <a:bodyPr>
            <a:normAutofit/>
          </a:bodyPr>
          <a:lstStyle/>
          <a:p>
            <a:pPr marL="742950" indent="-742950">
              <a:buFont typeface="+mj-lt"/>
              <a:buAutoNum type="arabicPeriod"/>
            </a:pPr>
            <a:r>
              <a:rPr lang="en-GB" sz="3600" dirty="0">
                <a:solidFill>
                  <a:schemeClr val="tx1"/>
                </a:solidFill>
                <a:latin typeface="+mj-lt"/>
              </a:rPr>
              <a:t>Locality and simplicity</a:t>
            </a:r>
          </a:p>
          <a:p>
            <a:pPr marL="742950" indent="-742950">
              <a:buFont typeface="+mj-lt"/>
              <a:buAutoNum type="arabicPeriod"/>
            </a:pPr>
            <a:r>
              <a:rPr lang="en-GB" sz="3600" dirty="0">
                <a:solidFill>
                  <a:schemeClr val="tx1"/>
                </a:solidFill>
                <a:latin typeface="+mj-lt"/>
              </a:rPr>
              <a:t>Focus, Flow and Joy</a:t>
            </a:r>
          </a:p>
          <a:p>
            <a:pPr marL="742950" indent="-742950">
              <a:buFont typeface="+mj-lt"/>
              <a:buAutoNum type="arabicPeriod"/>
            </a:pPr>
            <a:r>
              <a:rPr lang="en-GB" sz="3600" dirty="0">
                <a:solidFill>
                  <a:schemeClr val="tx1"/>
                </a:solidFill>
                <a:latin typeface="+mj-lt"/>
              </a:rPr>
              <a:t>Improvement of Daily Work</a:t>
            </a:r>
          </a:p>
          <a:p>
            <a:pPr marL="742950" indent="-742950">
              <a:buFont typeface="+mj-lt"/>
              <a:buAutoNum type="arabicPeriod"/>
            </a:pPr>
            <a:r>
              <a:rPr lang="en-GB" sz="3600" dirty="0">
                <a:solidFill>
                  <a:schemeClr val="tx1"/>
                </a:solidFill>
                <a:latin typeface="+mj-lt"/>
              </a:rPr>
              <a:t>Psychological Safety</a:t>
            </a:r>
          </a:p>
          <a:p>
            <a:pPr marL="742950" indent="-742950">
              <a:buFont typeface="+mj-lt"/>
              <a:buAutoNum type="arabicPeriod"/>
            </a:pPr>
            <a:r>
              <a:rPr lang="en-GB" sz="3600" dirty="0">
                <a:solidFill>
                  <a:schemeClr val="tx1"/>
                </a:solidFill>
                <a:latin typeface="+mj-lt"/>
              </a:rPr>
              <a:t>Customer Focus</a:t>
            </a:r>
          </a:p>
        </p:txBody>
      </p:sp>
    </p:spTree>
    <p:extLst>
      <p:ext uri="{BB962C8B-B14F-4D97-AF65-F5344CB8AC3E}">
        <p14:creationId xmlns:p14="http://schemas.microsoft.com/office/powerpoint/2010/main" val="4123134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2EF61-561A-4D0A-9C82-E841C4FBC638}"/>
              </a:ext>
            </a:extLst>
          </p:cNvPr>
          <p:cNvSpPr>
            <a:spLocks noGrp="1"/>
          </p:cNvSpPr>
          <p:nvPr>
            <p:ph type="title"/>
          </p:nvPr>
        </p:nvSpPr>
        <p:spPr/>
        <p:txBody>
          <a:bodyPr/>
          <a:lstStyle/>
          <a:p>
            <a:r>
              <a:rPr lang="en-GB" dirty="0"/>
              <a:t>What?</a:t>
            </a:r>
          </a:p>
        </p:txBody>
      </p:sp>
      <p:sp>
        <p:nvSpPr>
          <p:cNvPr id="5" name="Text Placeholder 4">
            <a:extLst>
              <a:ext uri="{FF2B5EF4-FFF2-40B4-BE49-F238E27FC236}">
                <a16:creationId xmlns:a16="http://schemas.microsoft.com/office/drawing/2014/main" id="{8F2ADE17-DB74-42F2-A25C-9C9B3F2F062F}"/>
              </a:ext>
            </a:extLst>
          </p:cNvPr>
          <p:cNvSpPr>
            <a:spLocks noGrp="1"/>
          </p:cNvSpPr>
          <p:nvPr>
            <p:ph type="body" idx="1"/>
          </p:nvPr>
        </p:nvSpPr>
        <p:spPr/>
        <p:txBody>
          <a:bodyPr/>
          <a:lstStyle/>
          <a:p>
            <a:r>
              <a:rPr lang="en-GB" dirty="0"/>
              <a:t>Enough theory. Show me some practical examples!</a:t>
            </a:r>
          </a:p>
        </p:txBody>
      </p:sp>
    </p:spTree>
    <p:extLst>
      <p:ext uri="{BB962C8B-B14F-4D97-AF65-F5344CB8AC3E}">
        <p14:creationId xmlns:p14="http://schemas.microsoft.com/office/powerpoint/2010/main" val="113365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ccelerate: The Science of Lean Software and Devops: Building and ...">
            <a:extLst>
              <a:ext uri="{FF2B5EF4-FFF2-40B4-BE49-F238E27FC236}">
                <a16:creationId xmlns:a16="http://schemas.microsoft.com/office/drawing/2014/main" id="{E65FF937-82E8-478A-9F18-283F501C7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96313" cy="558129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BF12513-0199-4B0D-8093-56E34C05F7E0}"/>
              </a:ext>
            </a:extLst>
          </p:cNvPr>
          <p:cNvSpPr>
            <a:spLocks noGrp="1"/>
          </p:cNvSpPr>
          <p:nvPr>
            <p:ph type="title"/>
          </p:nvPr>
        </p:nvSpPr>
        <p:spPr>
          <a:xfrm>
            <a:off x="3696313" y="276226"/>
            <a:ext cx="8495687" cy="866774"/>
          </a:xfrm>
        </p:spPr>
        <p:txBody>
          <a:bodyPr>
            <a:normAutofit/>
          </a:bodyPr>
          <a:lstStyle/>
          <a:p>
            <a:r>
              <a:rPr lang="en-GB" sz="3600" dirty="0"/>
              <a:t>24 capabilities to drive improvement</a:t>
            </a:r>
          </a:p>
        </p:txBody>
      </p:sp>
      <p:sp>
        <p:nvSpPr>
          <p:cNvPr id="10" name="Content Placeholder 9">
            <a:extLst>
              <a:ext uri="{FF2B5EF4-FFF2-40B4-BE49-F238E27FC236}">
                <a16:creationId xmlns:a16="http://schemas.microsoft.com/office/drawing/2014/main" id="{E64E70A5-57FA-4910-9638-9F7A8311FA47}"/>
              </a:ext>
            </a:extLst>
          </p:cNvPr>
          <p:cNvSpPr>
            <a:spLocks noGrp="1"/>
          </p:cNvSpPr>
          <p:nvPr>
            <p:ph sz="half" idx="2"/>
          </p:nvPr>
        </p:nvSpPr>
        <p:spPr>
          <a:xfrm>
            <a:off x="7829550" y="1266823"/>
            <a:ext cx="4010025" cy="4314467"/>
          </a:xfrm>
        </p:spPr>
        <p:txBody>
          <a:bodyPr>
            <a:normAutofit fontScale="70000" lnSpcReduction="20000"/>
          </a:bodyPr>
          <a:lstStyle/>
          <a:p>
            <a:pPr marL="514350" indent="-514350">
              <a:buFont typeface="+mj-lt"/>
              <a:buAutoNum type="arabicPeriod" startAt="13"/>
            </a:pPr>
            <a:r>
              <a:rPr lang="en-GB" dirty="0">
                <a:latin typeface="+mj-lt"/>
              </a:rPr>
              <a:t>Work in small batches</a:t>
            </a:r>
          </a:p>
          <a:p>
            <a:pPr marL="514350" indent="-514350">
              <a:buFont typeface="+mj-lt"/>
              <a:buAutoNum type="arabicPeriod" startAt="13"/>
            </a:pPr>
            <a:r>
              <a:rPr lang="en-GB" dirty="0">
                <a:latin typeface="+mj-lt"/>
              </a:rPr>
              <a:t>Foster team experimentation</a:t>
            </a:r>
          </a:p>
          <a:p>
            <a:pPr marL="514350" indent="-514350">
              <a:buFont typeface="+mj-lt"/>
              <a:buAutoNum type="arabicPeriod" startAt="13"/>
            </a:pPr>
            <a:r>
              <a:rPr lang="en-GB" dirty="0">
                <a:latin typeface="+mj-lt"/>
              </a:rPr>
              <a:t>Lightweight change approvals</a:t>
            </a:r>
          </a:p>
          <a:p>
            <a:pPr marL="514350" indent="-514350">
              <a:buFont typeface="+mj-lt"/>
              <a:buAutoNum type="arabicPeriod" startAt="13"/>
            </a:pPr>
            <a:r>
              <a:rPr lang="en-GB" dirty="0">
                <a:latin typeface="+mj-lt"/>
              </a:rPr>
              <a:t>Monitor across app and infra</a:t>
            </a:r>
          </a:p>
          <a:p>
            <a:pPr marL="514350" indent="-514350">
              <a:buFont typeface="+mj-lt"/>
              <a:buAutoNum type="arabicPeriod" startAt="13"/>
            </a:pPr>
            <a:r>
              <a:rPr lang="en-GB" dirty="0">
                <a:latin typeface="+mj-lt"/>
              </a:rPr>
              <a:t>Check system health proactively</a:t>
            </a:r>
          </a:p>
          <a:p>
            <a:pPr marL="514350" indent="-514350">
              <a:buFont typeface="+mj-lt"/>
              <a:buAutoNum type="arabicPeriod" startAt="13"/>
            </a:pPr>
            <a:r>
              <a:rPr lang="en-GB" dirty="0">
                <a:latin typeface="+mj-lt"/>
              </a:rPr>
              <a:t>Implement WIP limits</a:t>
            </a:r>
          </a:p>
          <a:p>
            <a:pPr marL="514350" indent="-514350">
              <a:buFont typeface="+mj-lt"/>
              <a:buAutoNum type="arabicPeriod" startAt="13"/>
            </a:pPr>
            <a:r>
              <a:rPr lang="en-GB" dirty="0">
                <a:latin typeface="+mj-lt"/>
              </a:rPr>
              <a:t>Visualise work and quality</a:t>
            </a:r>
          </a:p>
          <a:p>
            <a:pPr marL="514350" indent="-514350">
              <a:buFont typeface="+mj-lt"/>
              <a:buAutoNum type="arabicPeriod" startAt="13"/>
            </a:pPr>
            <a:r>
              <a:rPr lang="en-GB" dirty="0">
                <a:latin typeface="+mj-lt"/>
              </a:rPr>
              <a:t>Generative culture</a:t>
            </a:r>
          </a:p>
          <a:p>
            <a:pPr marL="514350" indent="-514350">
              <a:buFont typeface="+mj-lt"/>
              <a:buAutoNum type="arabicPeriod" startAt="13"/>
            </a:pPr>
            <a:r>
              <a:rPr lang="en-GB" dirty="0">
                <a:latin typeface="+mj-lt"/>
              </a:rPr>
              <a:t>Support learning</a:t>
            </a:r>
          </a:p>
          <a:p>
            <a:pPr marL="514350" indent="-514350">
              <a:buFont typeface="+mj-lt"/>
              <a:buAutoNum type="arabicPeriod" startAt="13"/>
            </a:pPr>
            <a:r>
              <a:rPr lang="en-GB" dirty="0">
                <a:latin typeface="+mj-lt"/>
              </a:rPr>
              <a:t>Collaboration across teams</a:t>
            </a:r>
          </a:p>
          <a:p>
            <a:pPr marL="514350" indent="-514350">
              <a:buFont typeface="+mj-lt"/>
              <a:buAutoNum type="arabicPeriod" startAt="13"/>
            </a:pPr>
            <a:r>
              <a:rPr lang="en-GB" dirty="0">
                <a:latin typeface="+mj-lt"/>
              </a:rPr>
              <a:t>Make work meaningful</a:t>
            </a:r>
          </a:p>
          <a:p>
            <a:pPr marL="514350" indent="-514350">
              <a:buFont typeface="+mj-lt"/>
              <a:buAutoNum type="arabicPeriod" startAt="13"/>
            </a:pPr>
            <a:r>
              <a:rPr lang="en-GB" dirty="0">
                <a:latin typeface="+mj-lt"/>
              </a:rPr>
              <a:t>Transformational leadership</a:t>
            </a:r>
          </a:p>
          <a:p>
            <a:pPr marL="514350" indent="-514350">
              <a:buFont typeface="+mj-lt"/>
              <a:buAutoNum type="arabicPeriod" startAt="13"/>
            </a:pPr>
            <a:endParaRPr lang="en-GB" dirty="0">
              <a:latin typeface="+mj-lt"/>
            </a:endParaRPr>
          </a:p>
          <a:p>
            <a:pPr marL="0" indent="0">
              <a:buNone/>
            </a:pPr>
            <a:endParaRPr lang="en-GB" dirty="0">
              <a:latin typeface="+mj-lt"/>
            </a:endParaRPr>
          </a:p>
        </p:txBody>
      </p:sp>
      <p:sp>
        <p:nvSpPr>
          <p:cNvPr id="12" name="Content Placeholder 9">
            <a:extLst>
              <a:ext uri="{FF2B5EF4-FFF2-40B4-BE49-F238E27FC236}">
                <a16:creationId xmlns:a16="http://schemas.microsoft.com/office/drawing/2014/main" id="{2080262B-C532-4159-AA2E-D0BFCAFFFB94}"/>
              </a:ext>
            </a:extLst>
          </p:cNvPr>
          <p:cNvSpPr txBox="1">
            <a:spLocks/>
          </p:cNvSpPr>
          <p:nvPr/>
        </p:nvSpPr>
        <p:spPr>
          <a:xfrm>
            <a:off x="3757919" y="1266825"/>
            <a:ext cx="4010025" cy="431446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latin typeface="+mj-lt"/>
              </a:rPr>
              <a:t>Version control</a:t>
            </a:r>
          </a:p>
          <a:p>
            <a:pPr marL="514350" indent="-514350">
              <a:buFont typeface="+mj-lt"/>
              <a:buAutoNum type="arabicPeriod"/>
            </a:pPr>
            <a:r>
              <a:rPr lang="en-GB" dirty="0">
                <a:latin typeface="+mj-lt"/>
              </a:rPr>
              <a:t>Deployment automation</a:t>
            </a:r>
          </a:p>
          <a:p>
            <a:pPr marL="514350" indent="-514350">
              <a:buFont typeface="+mj-lt"/>
              <a:buAutoNum type="arabicPeriod"/>
            </a:pPr>
            <a:r>
              <a:rPr lang="en-GB" dirty="0">
                <a:latin typeface="+mj-lt"/>
              </a:rPr>
              <a:t>Continuous integration</a:t>
            </a:r>
          </a:p>
          <a:p>
            <a:pPr marL="514350" indent="-514350">
              <a:buFont typeface="+mj-lt"/>
              <a:buAutoNum type="arabicPeriod"/>
            </a:pPr>
            <a:r>
              <a:rPr lang="en-GB" dirty="0">
                <a:latin typeface="+mj-lt"/>
              </a:rPr>
              <a:t>Trunk-based development</a:t>
            </a:r>
          </a:p>
          <a:p>
            <a:pPr marL="514350" indent="-514350">
              <a:buFont typeface="+mj-lt"/>
              <a:buAutoNum type="arabicPeriod"/>
            </a:pPr>
            <a:r>
              <a:rPr lang="en-GB" dirty="0">
                <a:latin typeface="+mj-lt"/>
              </a:rPr>
              <a:t>Test automation</a:t>
            </a:r>
          </a:p>
          <a:p>
            <a:pPr marL="514350" indent="-514350">
              <a:buFont typeface="+mj-lt"/>
              <a:buAutoNum type="arabicPeriod"/>
            </a:pPr>
            <a:r>
              <a:rPr lang="en-GB" dirty="0">
                <a:latin typeface="+mj-lt"/>
              </a:rPr>
              <a:t>Test data management</a:t>
            </a:r>
          </a:p>
          <a:p>
            <a:pPr marL="514350" indent="-514350">
              <a:buFont typeface="+mj-lt"/>
              <a:buAutoNum type="arabicPeriod"/>
            </a:pPr>
            <a:r>
              <a:rPr lang="en-GB" dirty="0">
                <a:latin typeface="+mj-lt"/>
              </a:rPr>
              <a:t>Shift left on security</a:t>
            </a:r>
          </a:p>
          <a:p>
            <a:pPr marL="514350" indent="-514350">
              <a:buFont typeface="+mj-lt"/>
              <a:buAutoNum type="arabicPeriod"/>
            </a:pPr>
            <a:r>
              <a:rPr lang="en-GB" dirty="0">
                <a:latin typeface="+mj-lt"/>
              </a:rPr>
              <a:t>Continuous delivery</a:t>
            </a:r>
          </a:p>
          <a:p>
            <a:pPr marL="514350" indent="-514350">
              <a:buFont typeface="+mj-lt"/>
              <a:buAutoNum type="arabicPeriod"/>
            </a:pPr>
            <a:r>
              <a:rPr lang="en-GB" dirty="0">
                <a:latin typeface="+mj-lt"/>
              </a:rPr>
              <a:t>Loosely coupled architecture</a:t>
            </a:r>
          </a:p>
          <a:p>
            <a:pPr marL="514350" indent="-514350">
              <a:buFont typeface="+mj-lt"/>
              <a:buAutoNum type="arabicPeriod"/>
            </a:pPr>
            <a:r>
              <a:rPr lang="en-GB" dirty="0">
                <a:latin typeface="+mj-lt"/>
              </a:rPr>
              <a:t>Architect for empowered teams</a:t>
            </a:r>
          </a:p>
          <a:p>
            <a:pPr marL="514350" indent="-514350">
              <a:buFont typeface="+mj-lt"/>
              <a:buAutoNum type="arabicPeriod"/>
            </a:pPr>
            <a:r>
              <a:rPr lang="en-GB" dirty="0">
                <a:latin typeface="+mj-lt"/>
              </a:rPr>
              <a:t>Seek out customer feedback </a:t>
            </a:r>
          </a:p>
          <a:p>
            <a:pPr marL="514350" indent="-514350">
              <a:buFont typeface="+mj-lt"/>
              <a:buAutoNum type="arabicPeriod"/>
            </a:pPr>
            <a:r>
              <a:rPr lang="en-GB" dirty="0">
                <a:latin typeface="+mj-lt"/>
              </a:rPr>
              <a:t>Visualise work through stream</a:t>
            </a:r>
          </a:p>
          <a:p>
            <a:pPr marL="514350" indent="-514350">
              <a:buFont typeface="+mj-lt"/>
              <a:buAutoNum type="arabicPeriod"/>
            </a:pPr>
            <a:endParaRPr lang="en-GB" dirty="0">
              <a:latin typeface="+mj-lt"/>
            </a:endParaRPr>
          </a:p>
        </p:txBody>
      </p:sp>
    </p:spTree>
    <p:extLst>
      <p:ext uri="{BB962C8B-B14F-4D97-AF65-F5344CB8AC3E}">
        <p14:creationId xmlns:p14="http://schemas.microsoft.com/office/powerpoint/2010/main" val="50314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FE1FB4-9D00-42F2-9B49-D593B740548D}"/>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4F8FE706-4B46-4C3E-9A57-4A4CED605FFB}"/>
              </a:ext>
            </a:extLst>
          </p:cNvPr>
          <p:cNvSpPr>
            <a:spLocks noGrp="1"/>
          </p:cNvSpPr>
          <p:nvPr>
            <p:ph idx="1"/>
          </p:nvPr>
        </p:nvSpPr>
        <p:spPr/>
        <p:txBody>
          <a:bodyPr/>
          <a:lstStyle/>
          <a:p>
            <a:endParaRPr lang="en-GB"/>
          </a:p>
        </p:txBody>
      </p:sp>
      <p:pic>
        <p:nvPicPr>
          <p:cNvPr id="1026" name="Picture 2" descr="Join Gene Kim in a webinar about where the database fits in DevOps">
            <a:extLst>
              <a:ext uri="{FF2B5EF4-FFF2-40B4-BE49-F238E27FC236}">
                <a16:creationId xmlns:a16="http://schemas.microsoft.com/office/drawing/2014/main" id="{2C2BDA80-4C76-4D71-BE16-8821463DB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6" b="11177"/>
          <a:stretch/>
        </p:blipFill>
        <p:spPr bwMode="auto">
          <a:xfrm>
            <a:off x="0" y="0"/>
            <a:ext cx="12192000" cy="558129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088D3EA5-1527-411D-B8E8-5C37EA0E07A7}"/>
              </a:ext>
            </a:extLst>
          </p:cNvPr>
          <p:cNvSpPr txBox="1">
            <a:spLocks/>
          </p:cNvSpPr>
          <p:nvPr/>
        </p:nvSpPr>
        <p:spPr bwMode="auto">
          <a:xfrm>
            <a:off x="4676775" y="175926"/>
            <a:ext cx="7372350" cy="2768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40000" lnSpcReduction="200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7200" dirty="0">
                <a:solidFill>
                  <a:schemeClr val="tx1"/>
                </a:solidFill>
                <a:latin typeface="+mj-lt"/>
              </a:rPr>
              <a:t>“What I find so amazing, is that as an organization goes from a code deployment lead times that are measured in months, maybe even in quarters, down to minutes, the constraint moves in some pretty predictable ways.”</a:t>
            </a:r>
          </a:p>
          <a:p>
            <a:pPr algn="r">
              <a:lnSpc>
                <a:spcPct val="100000"/>
              </a:lnSpc>
            </a:pPr>
            <a:r>
              <a:rPr lang="en-GB" sz="5900" i="1" dirty="0">
                <a:solidFill>
                  <a:schemeClr val="tx1"/>
                </a:solidFill>
                <a:latin typeface="+mj-lt"/>
              </a:rPr>
              <a:t>Gene Kim, Beyond the Phoenix Project </a:t>
            </a:r>
          </a:p>
        </p:txBody>
      </p:sp>
      <p:sp>
        <p:nvSpPr>
          <p:cNvPr id="7" name="TextBox 6">
            <a:extLst>
              <a:ext uri="{FF2B5EF4-FFF2-40B4-BE49-F238E27FC236}">
                <a16:creationId xmlns:a16="http://schemas.microsoft.com/office/drawing/2014/main" id="{87767AEE-605A-40A3-9D8F-D2CA7D7531FD}"/>
              </a:ext>
            </a:extLst>
          </p:cNvPr>
          <p:cNvSpPr txBox="1"/>
          <p:nvPr/>
        </p:nvSpPr>
        <p:spPr>
          <a:xfrm>
            <a:off x="5210086" y="3120178"/>
            <a:ext cx="3232936" cy="1938992"/>
          </a:xfrm>
          <a:prstGeom prst="rect">
            <a:avLst/>
          </a:prstGeom>
          <a:noFill/>
        </p:spPr>
        <p:txBody>
          <a:bodyPr wrap="none" rtlCol="0">
            <a:spAutoFit/>
          </a:bodyPr>
          <a:lstStyle/>
          <a:p>
            <a:pPr marL="342900" indent="-342900">
              <a:buFont typeface="+mj-lt"/>
              <a:buAutoNum type="arabicPeriod"/>
            </a:pPr>
            <a:r>
              <a:rPr lang="en-GB" sz="2400" dirty="0">
                <a:latin typeface="+mj-lt"/>
              </a:rPr>
              <a:t>Environment creation</a:t>
            </a:r>
          </a:p>
          <a:p>
            <a:pPr marL="342900" indent="-342900">
              <a:buFont typeface="+mj-lt"/>
              <a:buAutoNum type="arabicPeriod"/>
            </a:pPr>
            <a:r>
              <a:rPr lang="en-GB" sz="2400" dirty="0">
                <a:latin typeface="+mj-lt"/>
              </a:rPr>
              <a:t>Code deployment</a:t>
            </a:r>
          </a:p>
          <a:p>
            <a:pPr marL="342900" indent="-342900">
              <a:buFont typeface="+mj-lt"/>
              <a:buAutoNum type="arabicPeriod"/>
            </a:pPr>
            <a:r>
              <a:rPr lang="en-GB" sz="2400" dirty="0">
                <a:latin typeface="+mj-lt"/>
              </a:rPr>
              <a:t>Testing</a:t>
            </a:r>
          </a:p>
          <a:p>
            <a:pPr marL="342900" indent="-342900">
              <a:buFont typeface="+mj-lt"/>
              <a:buAutoNum type="arabicPeriod"/>
            </a:pPr>
            <a:r>
              <a:rPr lang="en-GB" sz="2400" dirty="0">
                <a:latin typeface="+mj-lt"/>
              </a:rPr>
              <a:t>Architecture</a:t>
            </a:r>
          </a:p>
          <a:p>
            <a:pPr marL="342900" indent="-342900">
              <a:buFont typeface="+mj-lt"/>
              <a:buAutoNum type="arabicPeriod"/>
            </a:pPr>
            <a:r>
              <a:rPr lang="en-GB" sz="2400" dirty="0">
                <a:latin typeface="+mj-lt"/>
              </a:rPr>
              <a:t>Ideas</a:t>
            </a:r>
          </a:p>
        </p:txBody>
      </p:sp>
      <p:sp>
        <p:nvSpPr>
          <p:cNvPr id="11" name="TextBox 10">
            <a:extLst>
              <a:ext uri="{FF2B5EF4-FFF2-40B4-BE49-F238E27FC236}">
                <a16:creationId xmlns:a16="http://schemas.microsoft.com/office/drawing/2014/main" id="{B542993C-E961-4146-89D1-2DF81F6FE7E8}"/>
              </a:ext>
            </a:extLst>
          </p:cNvPr>
          <p:cNvSpPr txBox="1"/>
          <p:nvPr/>
        </p:nvSpPr>
        <p:spPr>
          <a:xfrm>
            <a:off x="8362950" y="3120178"/>
            <a:ext cx="3394647" cy="1938992"/>
          </a:xfrm>
          <a:prstGeom prst="rect">
            <a:avLst/>
          </a:prstGeom>
          <a:noFill/>
        </p:spPr>
        <p:txBody>
          <a:bodyPr wrap="none" rtlCol="0">
            <a:spAutoFit/>
          </a:bodyPr>
          <a:lstStyle/>
          <a:p>
            <a:pPr marL="342900" indent="-342900">
              <a:buFont typeface="Wingdings" panose="05000000000000000000" pitchFamily="2" charset="2"/>
              <a:buChar char="Ø"/>
            </a:pPr>
            <a:r>
              <a:rPr lang="en-GB" sz="2400" dirty="0">
                <a:solidFill>
                  <a:schemeClr val="accent6">
                    <a:lumMod val="50000"/>
                  </a:schemeClr>
                </a:solidFill>
                <a:latin typeface="+mj-lt"/>
              </a:rPr>
              <a:t>Infrastructure as code</a:t>
            </a:r>
          </a:p>
          <a:p>
            <a:pPr marL="342900" indent="-342900">
              <a:buFont typeface="Wingdings" panose="05000000000000000000" pitchFamily="2" charset="2"/>
              <a:buChar char="Ø"/>
            </a:pPr>
            <a:r>
              <a:rPr lang="en-GB" sz="2400" dirty="0">
                <a:solidFill>
                  <a:schemeClr val="accent6">
                    <a:lumMod val="50000"/>
                  </a:schemeClr>
                </a:solidFill>
                <a:latin typeface="+mj-lt"/>
              </a:rPr>
              <a:t>Continuous delivery</a:t>
            </a:r>
          </a:p>
          <a:p>
            <a:pPr marL="342900" indent="-342900">
              <a:buFont typeface="Wingdings" panose="05000000000000000000" pitchFamily="2" charset="2"/>
              <a:buChar char="Ø"/>
            </a:pPr>
            <a:r>
              <a:rPr lang="en-GB" sz="2400" dirty="0">
                <a:solidFill>
                  <a:schemeClr val="accent6">
                    <a:lumMod val="50000"/>
                  </a:schemeClr>
                </a:solidFill>
                <a:latin typeface="+mj-lt"/>
              </a:rPr>
              <a:t>Shift-left and automate</a:t>
            </a:r>
          </a:p>
          <a:p>
            <a:pPr marL="342900" indent="-342900">
              <a:buFont typeface="Wingdings" panose="05000000000000000000" pitchFamily="2" charset="2"/>
              <a:buChar char="Ø"/>
            </a:pPr>
            <a:r>
              <a:rPr lang="en-GB" sz="2400" dirty="0">
                <a:solidFill>
                  <a:schemeClr val="accent6">
                    <a:lumMod val="50000"/>
                  </a:schemeClr>
                </a:solidFill>
                <a:latin typeface="+mj-lt"/>
              </a:rPr>
              <a:t>Loosely coupled</a:t>
            </a:r>
          </a:p>
          <a:p>
            <a:pPr marL="342900" indent="-342900">
              <a:buFont typeface="Wingdings" panose="05000000000000000000" pitchFamily="2" charset="2"/>
              <a:buChar char="Ø"/>
            </a:pPr>
            <a:r>
              <a:rPr lang="en-GB" sz="2400" dirty="0">
                <a:solidFill>
                  <a:schemeClr val="accent6">
                    <a:lumMod val="50000"/>
                  </a:schemeClr>
                </a:solidFill>
                <a:latin typeface="+mj-lt"/>
              </a:rPr>
              <a:t>Learning organisation</a:t>
            </a:r>
          </a:p>
        </p:txBody>
      </p:sp>
    </p:spTree>
    <p:extLst>
      <p:ext uri="{BB962C8B-B14F-4D97-AF65-F5344CB8AC3E}">
        <p14:creationId xmlns:p14="http://schemas.microsoft.com/office/powerpoint/2010/main" val="316140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A219-32C8-4892-9941-0BAAAA7977F7}"/>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68E25EF0-D6FF-4F9C-BE1D-1B4D1661F6E4}"/>
              </a:ext>
            </a:extLst>
          </p:cNvPr>
          <p:cNvSpPr>
            <a:spLocks noGrp="1"/>
          </p:cNvSpPr>
          <p:nvPr>
            <p:ph idx="1"/>
          </p:nvPr>
        </p:nvSpPr>
        <p:spPr>
          <a:xfrm>
            <a:off x="838200" y="2660904"/>
            <a:ext cx="10515600" cy="850392"/>
          </a:xfrm>
        </p:spPr>
        <p:txBody>
          <a:bodyPr>
            <a:normAutofit/>
          </a:bodyPr>
          <a:lstStyle/>
          <a:p>
            <a:pPr marL="0" indent="0" algn="ctr">
              <a:buNone/>
            </a:pPr>
            <a:r>
              <a:rPr lang="en-GB" sz="4400" dirty="0">
                <a:solidFill>
                  <a:srgbClr val="FFFFFF"/>
                </a:solidFill>
                <a:hlinkClick r:id="rId3">
                  <a:extLst>
                    <a:ext uri="{A12FA001-AC4F-418D-AE19-62706E023703}">
                      <ahyp:hlinkClr xmlns:ahyp="http://schemas.microsoft.com/office/drawing/2018/hyperlinkcolor" val="tx"/>
                    </a:ext>
                  </a:extLst>
                </a:hlinkClick>
              </a:rPr>
              <a:t>github.com/Alex-Yates/DevOps101_Demo</a:t>
            </a:r>
            <a:endParaRPr lang="en-GB" sz="4400" dirty="0">
              <a:solidFill>
                <a:srgbClr val="FFFFFF"/>
              </a:solidFill>
            </a:endParaRPr>
          </a:p>
        </p:txBody>
      </p:sp>
    </p:spTree>
    <p:extLst>
      <p:ext uri="{BB962C8B-B14F-4D97-AF65-F5344CB8AC3E}">
        <p14:creationId xmlns:p14="http://schemas.microsoft.com/office/powerpoint/2010/main" val="296098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146F7D-7932-47C0-A56E-89027E4696E5}"/>
              </a:ext>
            </a:extLst>
          </p:cNvPr>
          <p:cNvSpPr txBox="1"/>
          <p:nvPr/>
        </p:nvSpPr>
        <p:spPr>
          <a:xfrm>
            <a:off x="4277509" y="1724826"/>
            <a:ext cx="915635"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Agile</a:t>
            </a:r>
          </a:p>
        </p:txBody>
      </p:sp>
      <p:sp>
        <p:nvSpPr>
          <p:cNvPr id="5" name="TextBox 4">
            <a:extLst>
              <a:ext uri="{FF2B5EF4-FFF2-40B4-BE49-F238E27FC236}">
                <a16:creationId xmlns:a16="http://schemas.microsoft.com/office/drawing/2014/main" id="{7054ADC3-30ED-438F-9B84-11E33BA8085C}"/>
              </a:ext>
            </a:extLst>
          </p:cNvPr>
          <p:cNvSpPr txBox="1"/>
          <p:nvPr/>
        </p:nvSpPr>
        <p:spPr>
          <a:xfrm>
            <a:off x="8735464" y="1750787"/>
            <a:ext cx="3302507"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Infrastructure as code</a:t>
            </a:r>
          </a:p>
        </p:txBody>
      </p:sp>
      <p:sp>
        <p:nvSpPr>
          <p:cNvPr id="6" name="TextBox 5">
            <a:extLst>
              <a:ext uri="{FF2B5EF4-FFF2-40B4-BE49-F238E27FC236}">
                <a16:creationId xmlns:a16="http://schemas.microsoft.com/office/drawing/2014/main" id="{07FD69A3-7D45-4F66-AE32-C63E5552B739}"/>
              </a:ext>
            </a:extLst>
          </p:cNvPr>
          <p:cNvSpPr txBox="1"/>
          <p:nvPr/>
        </p:nvSpPr>
        <p:spPr>
          <a:xfrm>
            <a:off x="7160450" y="2079600"/>
            <a:ext cx="2279791"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Source control</a:t>
            </a:r>
          </a:p>
        </p:txBody>
      </p:sp>
      <p:sp>
        <p:nvSpPr>
          <p:cNvPr id="7" name="TextBox 6">
            <a:extLst>
              <a:ext uri="{FF2B5EF4-FFF2-40B4-BE49-F238E27FC236}">
                <a16:creationId xmlns:a16="http://schemas.microsoft.com/office/drawing/2014/main" id="{CC2C74E7-056D-4564-A299-29672EA8E546}"/>
              </a:ext>
            </a:extLst>
          </p:cNvPr>
          <p:cNvSpPr txBox="1"/>
          <p:nvPr/>
        </p:nvSpPr>
        <p:spPr>
          <a:xfrm>
            <a:off x="8906333" y="3953696"/>
            <a:ext cx="3320140"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Deployment pipelines</a:t>
            </a:r>
          </a:p>
        </p:txBody>
      </p:sp>
      <p:sp>
        <p:nvSpPr>
          <p:cNvPr id="8" name="TextBox 7">
            <a:extLst>
              <a:ext uri="{FF2B5EF4-FFF2-40B4-BE49-F238E27FC236}">
                <a16:creationId xmlns:a16="http://schemas.microsoft.com/office/drawing/2014/main" id="{CE725349-F905-407B-A181-FF0F895638D0}"/>
              </a:ext>
            </a:extLst>
          </p:cNvPr>
          <p:cNvSpPr txBox="1"/>
          <p:nvPr/>
        </p:nvSpPr>
        <p:spPr>
          <a:xfrm>
            <a:off x="8538436" y="2506636"/>
            <a:ext cx="3653564" cy="1200329"/>
          </a:xfrm>
          <a:prstGeom prst="rect">
            <a:avLst/>
          </a:prstGeom>
          <a:noFill/>
        </p:spPr>
        <p:txBody>
          <a:bodyPr wrap="none" rtlCol="0">
            <a:spAutoFit/>
          </a:bodyPr>
          <a:lstStyle/>
          <a:p>
            <a:pPr algn="r"/>
            <a:r>
              <a:rPr lang="en-GB" sz="2400" dirty="0">
                <a:solidFill>
                  <a:srgbClr val="FE9901"/>
                </a:solidFill>
                <a:latin typeface="Raleway" panose="020B0503030101060003" pitchFamily="34" charset="0"/>
              </a:rPr>
              <a:t>Continuous Integration</a:t>
            </a:r>
            <a:br>
              <a:rPr lang="en-GB" sz="2400" dirty="0">
                <a:solidFill>
                  <a:srgbClr val="FE9901"/>
                </a:solidFill>
                <a:latin typeface="Raleway" panose="020B0503030101060003" pitchFamily="34" charset="0"/>
              </a:rPr>
            </a:br>
            <a:r>
              <a:rPr lang="en-GB" sz="2400" dirty="0">
                <a:solidFill>
                  <a:srgbClr val="FE9901"/>
                </a:solidFill>
                <a:latin typeface="Raleway" panose="020B0503030101060003" pitchFamily="34" charset="0"/>
              </a:rPr>
              <a:t>Continuous Delivery</a:t>
            </a:r>
            <a:br>
              <a:rPr lang="en-GB" sz="2400" dirty="0">
                <a:solidFill>
                  <a:srgbClr val="FE9901"/>
                </a:solidFill>
                <a:latin typeface="Raleway" panose="020B0503030101060003" pitchFamily="34" charset="0"/>
              </a:rPr>
            </a:br>
            <a:r>
              <a:rPr lang="en-GB" sz="2400" dirty="0">
                <a:solidFill>
                  <a:srgbClr val="FE9901"/>
                </a:solidFill>
                <a:latin typeface="Raleway" panose="020B0503030101060003" pitchFamily="34" charset="0"/>
              </a:rPr>
              <a:t>Continuous Deployment</a:t>
            </a:r>
          </a:p>
        </p:txBody>
      </p:sp>
      <p:sp>
        <p:nvSpPr>
          <p:cNvPr id="9" name="TextBox 8">
            <a:extLst>
              <a:ext uri="{FF2B5EF4-FFF2-40B4-BE49-F238E27FC236}">
                <a16:creationId xmlns:a16="http://schemas.microsoft.com/office/drawing/2014/main" id="{4F290B00-BCAD-4C49-BD29-E8EC44E89432}"/>
              </a:ext>
            </a:extLst>
          </p:cNvPr>
          <p:cNvSpPr txBox="1"/>
          <p:nvPr/>
        </p:nvSpPr>
        <p:spPr>
          <a:xfrm>
            <a:off x="2779867" y="4401387"/>
            <a:ext cx="2868093" cy="461665"/>
          </a:xfrm>
          <a:prstGeom prst="rect">
            <a:avLst/>
          </a:prstGeom>
          <a:noFill/>
        </p:spPr>
        <p:txBody>
          <a:bodyPr wrap="none" rtlCol="0">
            <a:spAutoFit/>
          </a:bodyPr>
          <a:lstStyle/>
          <a:p>
            <a:r>
              <a:rPr lang="en-GB" sz="2400" dirty="0">
                <a:solidFill>
                  <a:schemeClr val="accent5">
                    <a:lumMod val="40000"/>
                    <a:lumOff val="60000"/>
                  </a:schemeClr>
                </a:solidFill>
                <a:latin typeface="Raleway" panose="020B0503030101060003" pitchFamily="34" charset="0"/>
              </a:rPr>
              <a:t>Chaos Engineering</a:t>
            </a:r>
          </a:p>
        </p:txBody>
      </p:sp>
      <p:sp>
        <p:nvSpPr>
          <p:cNvPr id="10" name="TextBox 9">
            <a:extLst>
              <a:ext uri="{FF2B5EF4-FFF2-40B4-BE49-F238E27FC236}">
                <a16:creationId xmlns:a16="http://schemas.microsoft.com/office/drawing/2014/main" id="{2716F603-6BD0-4A2B-92DD-334F5A15BE7D}"/>
              </a:ext>
            </a:extLst>
          </p:cNvPr>
          <p:cNvSpPr txBox="1"/>
          <p:nvPr/>
        </p:nvSpPr>
        <p:spPr>
          <a:xfrm>
            <a:off x="4162176" y="2218717"/>
            <a:ext cx="1236236"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Culture</a:t>
            </a:r>
          </a:p>
        </p:txBody>
      </p:sp>
      <p:sp>
        <p:nvSpPr>
          <p:cNvPr id="11" name="TextBox 10">
            <a:extLst>
              <a:ext uri="{FF2B5EF4-FFF2-40B4-BE49-F238E27FC236}">
                <a16:creationId xmlns:a16="http://schemas.microsoft.com/office/drawing/2014/main" id="{F4472380-30D9-4563-A793-FB9144700197}"/>
              </a:ext>
            </a:extLst>
          </p:cNvPr>
          <p:cNvSpPr txBox="1"/>
          <p:nvPr/>
        </p:nvSpPr>
        <p:spPr>
          <a:xfrm>
            <a:off x="2094603" y="1290017"/>
            <a:ext cx="2222083"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Safety Culture</a:t>
            </a:r>
          </a:p>
        </p:txBody>
      </p:sp>
      <p:sp>
        <p:nvSpPr>
          <p:cNvPr id="12" name="TextBox 11">
            <a:extLst>
              <a:ext uri="{FF2B5EF4-FFF2-40B4-BE49-F238E27FC236}">
                <a16:creationId xmlns:a16="http://schemas.microsoft.com/office/drawing/2014/main" id="{29F4F5B0-39CD-40FE-8DAC-E7515D17D4C7}"/>
              </a:ext>
            </a:extLst>
          </p:cNvPr>
          <p:cNvSpPr txBox="1"/>
          <p:nvPr/>
        </p:nvSpPr>
        <p:spPr>
          <a:xfrm>
            <a:off x="11144778" y="2108334"/>
            <a:ext cx="893193" cy="461665"/>
          </a:xfrm>
          <a:prstGeom prst="rect">
            <a:avLst/>
          </a:prstGeom>
          <a:noFill/>
        </p:spPr>
        <p:txBody>
          <a:bodyPr wrap="none" rtlCol="0">
            <a:spAutoFit/>
          </a:bodyPr>
          <a:lstStyle/>
          <a:p>
            <a:r>
              <a:rPr lang="en-GB" sz="2400" dirty="0">
                <a:solidFill>
                  <a:schemeClr val="accent6">
                    <a:lumMod val="60000"/>
                    <a:lumOff val="40000"/>
                  </a:schemeClr>
                </a:solidFill>
                <a:latin typeface="Raleway" panose="020B0503030101060003" pitchFamily="34" charset="0"/>
              </a:rPr>
              <a:t>Lean</a:t>
            </a:r>
          </a:p>
        </p:txBody>
      </p:sp>
      <p:sp>
        <p:nvSpPr>
          <p:cNvPr id="13" name="TextBox 12">
            <a:extLst>
              <a:ext uri="{FF2B5EF4-FFF2-40B4-BE49-F238E27FC236}">
                <a16:creationId xmlns:a16="http://schemas.microsoft.com/office/drawing/2014/main" id="{2105B857-CC28-4291-9229-4A46C6FCC98A}"/>
              </a:ext>
            </a:extLst>
          </p:cNvPr>
          <p:cNvSpPr txBox="1"/>
          <p:nvPr/>
        </p:nvSpPr>
        <p:spPr>
          <a:xfrm>
            <a:off x="25805" y="549562"/>
            <a:ext cx="856325" cy="461665"/>
          </a:xfrm>
          <a:prstGeom prst="rect">
            <a:avLst/>
          </a:prstGeom>
          <a:noFill/>
        </p:spPr>
        <p:txBody>
          <a:bodyPr wrap="none" rtlCol="0">
            <a:spAutoFit/>
          </a:bodyPr>
          <a:lstStyle/>
          <a:p>
            <a:r>
              <a:rPr lang="en-GB" sz="2400" dirty="0">
                <a:solidFill>
                  <a:srgbClr val="C71A01"/>
                </a:solidFill>
                <a:latin typeface="Raleway" panose="020B0503030101060003" pitchFamily="34" charset="0"/>
              </a:rPr>
              <a:t>Silos</a:t>
            </a:r>
          </a:p>
        </p:txBody>
      </p:sp>
      <p:sp>
        <p:nvSpPr>
          <p:cNvPr id="14" name="TextBox 13">
            <a:extLst>
              <a:ext uri="{FF2B5EF4-FFF2-40B4-BE49-F238E27FC236}">
                <a16:creationId xmlns:a16="http://schemas.microsoft.com/office/drawing/2014/main" id="{32F8CDE6-6D3D-4BE6-95B3-DFA84071943B}"/>
              </a:ext>
            </a:extLst>
          </p:cNvPr>
          <p:cNvSpPr txBox="1"/>
          <p:nvPr/>
        </p:nvSpPr>
        <p:spPr>
          <a:xfrm>
            <a:off x="6970347" y="1731462"/>
            <a:ext cx="811441"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TDD</a:t>
            </a:r>
          </a:p>
        </p:txBody>
      </p:sp>
      <p:sp>
        <p:nvSpPr>
          <p:cNvPr id="15" name="TextBox 14">
            <a:extLst>
              <a:ext uri="{FF2B5EF4-FFF2-40B4-BE49-F238E27FC236}">
                <a16:creationId xmlns:a16="http://schemas.microsoft.com/office/drawing/2014/main" id="{7543A6DF-E564-46F7-B764-C894B779736C}"/>
              </a:ext>
            </a:extLst>
          </p:cNvPr>
          <p:cNvSpPr txBox="1"/>
          <p:nvPr/>
        </p:nvSpPr>
        <p:spPr>
          <a:xfrm>
            <a:off x="6532919" y="3569037"/>
            <a:ext cx="4011034"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Trunk-based development</a:t>
            </a:r>
          </a:p>
        </p:txBody>
      </p:sp>
      <p:sp>
        <p:nvSpPr>
          <p:cNvPr id="16" name="TextBox 15">
            <a:extLst>
              <a:ext uri="{FF2B5EF4-FFF2-40B4-BE49-F238E27FC236}">
                <a16:creationId xmlns:a16="http://schemas.microsoft.com/office/drawing/2014/main" id="{BC55A849-79B3-4EFE-9E4A-DF0F42A5E3BA}"/>
              </a:ext>
            </a:extLst>
          </p:cNvPr>
          <p:cNvSpPr txBox="1"/>
          <p:nvPr/>
        </p:nvSpPr>
        <p:spPr>
          <a:xfrm>
            <a:off x="7100499" y="2482554"/>
            <a:ext cx="1662635" cy="461665"/>
          </a:xfrm>
          <a:prstGeom prst="rect">
            <a:avLst/>
          </a:prstGeom>
          <a:noFill/>
        </p:spPr>
        <p:txBody>
          <a:bodyPr wrap="none" rtlCol="0">
            <a:spAutoFit/>
          </a:bodyPr>
          <a:lstStyle/>
          <a:p>
            <a:r>
              <a:rPr lang="en-GB" sz="2400" dirty="0">
                <a:solidFill>
                  <a:schemeClr val="accent1">
                    <a:lumMod val="60000"/>
                    <a:lumOff val="40000"/>
                  </a:schemeClr>
                </a:solidFill>
                <a:latin typeface="Raleway" panose="020B0503030101060003" pitchFamily="34" charset="0"/>
              </a:rPr>
              <a:t>The Cloud</a:t>
            </a:r>
          </a:p>
        </p:txBody>
      </p:sp>
      <p:sp>
        <p:nvSpPr>
          <p:cNvPr id="17" name="TextBox 16">
            <a:extLst>
              <a:ext uri="{FF2B5EF4-FFF2-40B4-BE49-F238E27FC236}">
                <a16:creationId xmlns:a16="http://schemas.microsoft.com/office/drawing/2014/main" id="{32AE4463-F88B-46E8-853F-997263C16AC3}"/>
              </a:ext>
            </a:extLst>
          </p:cNvPr>
          <p:cNvSpPr txBox="1"/>
          <p:nvPr/>
        </p:nvSpPr>
        <p:spPr>
          <a:xfrm>
            <a:off x="7431" y="2167819"/>
            <a:ext cx="4281941" cy="461665"/>
          </a:xfrm>
          <a:prstGeom prst="rect">
            <a:avLst/>
          </a:prstGeom>
          <a:noFill/>
        </p:spPr>
        <p:txBody>
          <a:bodyPr wrap="none" rtlCol="0">
            <a:spAutoFit/>
          </a:bodyPr>
          <a:lstStyle/>
          <a:p>
            <a:r>
              <a:rPr lang="en-GB" sz="2400" dirty="0">
                <a:solidFill>
                  <a:schemeClr val="accent6">
                    <a:lumMod val="40000"/>
                    <a:lumOff val="60000"/>
                  </a:schemeClr>
                </a:solidFill>
                <a:latin typeface="Raleway" panose="020B0503030101060003" pitchFamily="34" charset="0"/>
              </a:rPr>
              <a:t>Reverse Conway Manoeuvre</a:t>
            </a:r>
          </a:p>
        </p:txBody>
      </p:sp>
      <p:sp>
        <p:nvSpPr>
          <p:cNvPr id="18" name="TextBox 17">
            <a:extLst>
              <a:ext uri="{FF2B5EF4-FFF2-40B4-BE49-F238E27FC236}">
                <a16:creationId xmlns:a16="http://schemas.microsoft.com/office/drawing/2014/main" id="{58CE6171-E699-44DC-9FD0-8B3572EFB2A8}"/>
              </a:ext>
            </a:extLst>
          </p:cNvPr>
          <p:cNvSpPr txBox="1"/>
          <p:nvPr/>
        </p:nvSpPr>
        <p:spPr>
          <a:xfrm>
            <a:off x="6663950" y="2844404"/>
            <a:ext cx="2534668"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Feature Toggles</a:t>
            </a:r>
          </a:p>
        </p:txBody>
      </p:sp>
      <p:sp>
        <p:nvSpPr>
          <p:cNvPr id="19" name="TextBox 18">
            <a:extLst>
              <a:ext uri="{FF2B5EF4-FFF2-40B4-BE49-F238E27FC236}">
                <a16:creationId xmlns:a16="http://schemas.microsoft.com/office/drawing/2014/main" id="{332D2E6A-80BF-43FD-9210-0169B86E3EC1}"/>
              </a:ext>
            </a:extLst>
          </p:cNvPr>
          <p:cNvSpPr txBox="1"/>
          <p:nvPr/>
        </p:nvSpPr>
        <p:spPr>
          <a:xfrm>
            <a:off x="6752115" y="3214247"/>
            <a:ext cx="1922321" cy="461665"/>
          </a:xfrm>
          <a:prstGeom prst="rect">
            <a:avLst/>
          </a:prstGeom>
          <a:noFill/>
        </p:spPr>
        <p:txBody>
          <a:bodyPr wrap="none" rtlCol="0">
            <a:spAutoFit/>
          </a:bodyPr>
          <a:lstStyle/>
          <a:p>
            <a:r>
              <a:rPr lang="en-GB" sz="2400" dirty="0">
                <a:solidFill>
                  <a:srgbClr val="00B0F0"/>
                </a:solidFill>
                <a:latin typeface="Raleway" panose="020B0503030101060003" pitchFamily="34" charset="0"/>
              </a:rPr>
              <a:t>A/B Testing</a:t>
            </a:r>
          </a:p>
        </p:txBody>
      </p:sp>
      <p:sp>
        <p:nvSpPr>
          <p:cNvPr id="20" name="TextBox 19">
            <a:extLst>
              <a:ext uri="{FF2B5EF4-FFF2-40B4-BE49-F238E27FC236}">
                <a16:creationId xmlns:a16="http://schemas.microsoft.com/office/drawing/2014/main" id="{2B824485-CF46-406B-B028-B92FDCB088E6}"/>
              </a:ext>
            </a:extLst>
          </p:cNvPr>
          <p:cNvSpPr txBox="1"/>
          <p:nvPr/>
        </p:nvSpPr>
        <p:spPr>
          <a:xfrm>
            <a:off x="6552421" y="4767916"/>
            <a:ext cx="2561920" cy="461665"/>
          </a:xfrm>
          <a:prstGeom prst="rect">
            <a:avLst/>
          </a:prstGeom>
          <a:noFill/>
        </p:spPr>
        <p:txBody>
          <a:bodyPr wrap="none" rtlCol="0">
            <a:spAutoFit/>
          </a:bodyPr>
          <a:lstStyle/>
          <a:p>
            <a:r>
              <a:rPr lang="en-GB" sz="2400" dirty="0">
                <a:solidFill>
                  <a:schemeClr val="accent1">
                    <a:lumMod val="40000"/>
                    <a:lumOff val="60000"/>
                  </a:schemeClr>
                </a:solidFill>
                <a:latin typeface="Raleway" panose="020B0503030101060003" pitchFamily="34" charset="0"/>
              </a:rPr>
              <a:t>Canary Releases</a:t>
            </a:r>
          </a:p>
        </p:txBody>
      </p:sp>
      <p:sp>
        <p:nvSpPr>
          <p:cNvPr id="21" name="TextBox 20">
            <a:extLst>
              <a:ext uri="{FF2B5EF4-FFF2-40B4-BE49-F238E27FC236}">
                <a16:creationId xmlns:a16="http://schemas.microsoft.com/office/drawing/2014/main" id="{F01E24D0-2C1B-471C-A104-C910E227BE18}"/>
              </a:ext>
            </a:extLst>
          </p:cNvPr>
          <p:cNvSpPr txBox="1"/>
          <p:nvPr/>
        </p:nvSpPr>
        <p:spPr>
          <a:xfrm>
            <a:off x="8591539" y="4365613"/>
            <a:ext cx="3645550"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Zero Downtime Deploys</a:t>
            </a:r>
          </a:p>
        </p:txBody>
      </p:sp>
      <p:sp>
        <p:nvSpPr>
          <p:cNvPr id="22" name="TextBox 21">
            <a:extLst>
              <a:ext uri="{FF2B5EF4-FFF2-40B4-BE49-F238E27FC236}">
                <a16:creationId xmlns:a16="http://schemas.microsoft.com/office/drawing/2014/main" id="{EF0FD5E9-3CDB-4EFE-BD7E-0532B2915E24}"/>
              </a:ext>
            </a:extLst>
          </p:cNvPr>
          <p:cNvSpPr txBox="1"/>
          <p:nvPr/>
        </p:nvSpPr>
        <p:spPr>
          <a:xfrm>
            <a:off x="3091490" y="4749662"/>
            <a:ext cx="3570208"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Cluster immune system</a:t>
            </a:r>
          </a:p>
        </p:txBody>
      </p:sp>
      <p:sp>
        <p:nvSpPr>
          <p:cNvPr id="23" name="TextBox 22">
            <a:extLst>
              <a:ext uri="{FF2B5EF4-FFF2-40B4-BE49-F238E27FC236}">
                <a16:creationId xmlns:a16="http://schemas.microsoft.com/office/drawing/2014/main" id="{6D5C5B25-9135-4899-AABE-D733B4331F0B}"/>
              </a:ext>
            </a:extLst>
          </p:cNvPr>
          <p:cNvSpPr txBox="1"/>
          <p:nvPr/>
        </p:nvSpPr>
        <p:spPr>
          <a:xfrm>
            <a:off x="5398412" y="5183203"/>
            <a:ext cx="6569427"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Loosely Coupled Architecture  </a:t>
            </a:r>
            <a:r>
              <a:rPr lang="en-GB" sz="2400" dirty="0">
                <a:solidFill>
                  <a:srgbClr val="3C85DF"/>
                </a:solidFill>
                <a:latin typeface="Raleway" panose="020B0503030101060003" pitchFamily="34" charset="0"/>
              </a:rPr>
              <a:t>Microservices</a:t>
            </a:r>
          </a:p>
        </p:txBody>
      </p:sp>
      <p:sp>
        <p:nvSpPr>
          <p:cNvPr id="24" name="TextBox 23">
            <a:extLst>
              <a:ext uri="{FF2B5EF4-FFF2-40B4-BE49-F238E27FC236}">
                <a16:creationId xmlns:a16="http://schemas.microsoft.com/office/drawing/2014/main" id="{32861593-B209-4D94-824D-73AE844DCAE7}"/>
              </a:ext>
            </a:extLst>
          </p:cNvPr>
          <p:cNvSpPr txBox="1"/>
          <p:nvPr/>
        </p:nvSpPr>
        <p:spPr>
          <a:xfrm>
            <a:off x="11356" y="2900546"/>
            <a:ext cx="2048959" cy="461665"/>
          </a:xfrm>
          <a:prstGeom prst="rect">
            <a:avLst/>
          </a:prstGeom>
          <a:noFill/>
        </p:spPr>
        <p:txBody>
          <a:bodyPr wrap="none" rtlCol="0">
            <a:spAutoFit/>
          </a:bodyPr>
          <a:lstStyle/>
          <a:p>
            <a:r>
              <a:rPr lang="en-GB" sz="2400" dirty="0">
                <a:solidFill>
                  <a:srgbClr val="00B050"/>
                </a:solidFill>
                <a:latin typeface="Raleway" panose="020B0503030101060003" pitchFamily="34" charset="0"/>
              </a:rPr>
              <a:t>Pull requests</a:t>
            </a:r>
          </a:p>
        </p:txBody>
      </p:sp>
      <p:sp>
        <p:nvSpPr>
          <p:cNvPr id="25" name="TextBox 24">
            <a:extLst>
              <a:ext uri="{FF2B5EF4-FFF2-40B4-BE49-F238E27FC236}">
                <a16:creationId xmlns:a16="http://schemas.microsoft.com/office/drawing/2014/main" id="{A2A1ADE5-1BEC-472B-AF90-183FA1150099}"/>
              </a:ext>
            </a:extLst>
          </p:cNvPr>
          <p:cNvSpPr txBox="1"/>
          <p:nvPr/>
        </p:nvSpPr>
        <p:spPr>
          <a:xfrm>
            <a:off x="0" y="2539365"/>
            <a:ext cx="2744662"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Pair programming</a:t>
            </a:r>
          </a:p>
        </p:txBody>
      </p:sp>
      <p:sp>
        <p:nvSpPr>
          <p:cNvPr id="26" name="TextBox 25">
            <a:extLst>
              <a:ext uri="{FF2B5EF4-FFF2-40B4-BE49-F238E27FC236}">
                <a16:creationId xmlns:a16="http://schemas.microsoft.com/office/drawing/2014/main" id="{700C1745-C122-4C44-82BF-9B7B5339281E}"/>
              </a:ext>
            </a:extLst>
          </p:cNvPr>
          <p:cNvSpPr txBox="1"/>
          <p:nvPr/>
        </p:nvSpPr>
        <p:spPr>
          <a:xfrm>
            <a:off x="4288748" y="1322421"/>
            <a:ext cx="1369286" cy="461665"/>
          </a:xfrm>
          <a:prstGeom prst="rect">
            <a:avLst/>
          </a:prstGeom>
          <a:noFill/>
        </p:spPr>
        <p:txBody>
          <a:bodyPr wrap="none" rtlCol="0">
            <a:spAutoFit/>
          </a:bodyPr>
          <a:lstStyle/>
          <a:p>
            <a:r>
              <a:rPr lang="en-GB" sz="2400" dirty="0">
                <a:solidFill>
                  <a:schemeClr val="accent1">
                    <a:lumMod val="60000"/>
                    <a:lumOff val="40000"/>
                  </a:schemeClr>
                </a:solidFill>
                <a:latin typeface="Raleway" panose="020B0503030101060003" pitchFamily="34" charset="0"/>
              </a:rPr>
              <a:t>Shift left</a:t>
            </a:r>
          </a:p>
        </p:txBody>
      </p:sp>
      <p:sp>
        <p:nvSpPr>
          <p:cNvPr id="27" name="TextBox 26">
            <a:extLst>
              <a:ext uri="{FF2B5EF4-FFF2-40B4-BE49-F238E27FC236}">
                <a16:creationId xmlns:a16="http://schemas.microsoft.com/office/drawing/2014/main" id="{89BA92E4-C84F-45CA-B457-2A274133D228}"/>
              </a:ext>
            </a:extLst>
          </p:cNvPr>
          <p:cNvSpPr txBox="1"/>
          <p:nvPr/>
        </p:nvSpPr>
        <p:spPr>
          <a:xfrm>
            <a:off x="5243901" y="1676926"/>
            <a:ext cx="1856598" cy="2308324"/>
          </a:xfrm>
          <a:prstGeom prst="rect">
            <a:avLst/>
          </a:prstGeom>
          <a:noFill/>
        </p:spPr>
        <p:txBody>
          <a:bodyPr wrap="none" rtlCol="0">
            <a:spAutoFit/>
          </a:bodyPr>
          <a:lstStyle/>
          <a:p>
            <a:pPr algn="ctr"/>
            <a:r>
              <a:rPr lang="en-GB" sz="2400" dirty="0" err="1">
                <a:solidFill>
                  <a:srgbClr val="FE9901"/>
                </a:solidFill>
                <a:latin typeface="Raleway" panose="020B0503030101060003" pitchFamily="34" charset="0"/>
              </a:rPr>
              <a:t>BizDevOps</a:t>
            </a:r>
            <a:br>
              <a:rPr lang="en-GB" sz="2400" dirty="0">
                <a:solidFill>
                  <a:srgbClr val="FE9901"/>
                </a:solidFill>
                <a:latin typeface="Raleway" panose="020B0503030101060003" pitchFamily="34" charset="0"/>
              </a:rPr>
            </a:br>
            <a:r>
              <a:rPr lang="en-GB" sz="2400" dirty="0" err="1">
                <a:solidFill>
                  <a:srgbClr val="FE9901"/>
                </a:solidFill>
                <a:latin typeface="Raleway" panose="020B0503030101060003" pitchFamily="34" charset="0"/>
              </a:rPr>
              <a:t>DevSecOps</a:t>
            </a:r>
            <a:br>
              <a:rPr lang="en-GB" sz="2400" dirty="0">
                <a:solidFill>
                  <a:srgbClr val="FE9901"/>
                </a:solidFill>
                <a:latin typeface="Raleway" panose="020B0503030101060003" pitchFamily="34" charset="0"/>
              </a:rPr>
            </a:br>
            <a:r>
              <a:rPr lang="en-GB" sz="2400" dirty="0" err="1">
                <a:solidFill>
                  <a:srgbClr val="FE9901"/>
                </a:solidFill>
                <a:latin typeface="Raleway" panose="020B0503030101060003" pitchFamily="34" charset="0"/>
              </a:rPr>
              <a:t>DataOps</a:t>
            </a:r>
            <a:br>
              <a:rPr lang="en-GB" sz="2400" dirty="0">
                <a:solidFill>
                  <a:srgbClr val="FE9901"/>
                </a:solidFill>
                <a:latin typeface="Raleway" panose="020B0503030101060003" pitchFamily="34" charset="0"/>
              </a:rPr>
            </a:br>
            <a:r>
              <a:rPr lang="en-GB" sz="2400" dirty="0" err="1">
                <a:solidFill>
                  <a:srgbClr val="FE9901"/>
                </a:solidFill>
                <a:latin typeface="Raleway" panose="020B0503030101060003" pitchFamily="34" charset="0"/>
              </a:rPr>
              <a:t>NoOps</a:t>
            </a:r>
            <a:br>
              <a:rPr lang="en-GB" sz="2400" dirty="0">
                <a:solidFill>
                  <a:srgbClr val="FE9901"/>
                </a:solidFill>
                <a:latin typeface="Raleway" panose="020B0503030101060003" pitchFamily="34" charset="0"/>
              </a:rPr>
            </a:br>
            <a:r>
              <a:rPr lang="en-GB" sz="2400" dirty="0" err="1">
                <a:solidFill>
                  <a:srgbClr val="FE9901"/>
                </a:solidFill>
                <a:latin typeface="Raleway" panose="020B0503030101060003" pitchFamily="34" charset="0"/>
              </a:rPr>
              <a:t>GitOps</a:t>
            </a:r>
            <a:br>
              <a:rPr lang="en-GB" sz="2400" dirty="0">
                <a:solidFill>
                  <a:srgbClr val="FE9901"/>
                </a:solidFill>
                <a:latin typeface="Raleway" panose="020B0503030101060003" pitchFamily="34" charset="0"/>
              </a:rPr>
            </a:br>
            <a:r>
              <a:rPr lang="en-GB" sz="2400" dirty="0">
                <a:solidFill>
                  <a:srgbClr val="FE9901"/>
                </a:solidFill>
                <a:latin typeface="Raleway" panose="020B0503030101060003" pitchFamily="34" charset="0"/>
              </a:rPr>
              <a:t>Etc</a:t>
            </a:r>
          </a:p>
        </p:txBody>
      </p:sp>
      <p:sp>
        <p:nvSpPr>
          <p:cNvPr id="28" name="TextBox 27">
            <a:extLst>
              <a:ext uri="{FF2B5EF4-FFF2-40B4-BE49-F238E27FC236}">
                <a16:creationId xmlns:a16="http://schemas.microsoft.com/office/drawing/2014/main" id="{F0D1DB67-F15A-49B3-B335-661A7B1C9DE5}"/>
              </a:ext>
            </a:extLst>
          </p:cNvPr>
          <p:cNvSpPr txBox="1"/>
          <p:nvPr/>
        </p:nvSpPr>
        <p:spPr>
          <a:xfrm>
            <a:off x="6094636" y="3961902"/>
            <a:ext cx="971741" cy="461665"/>
          </a:xfrm>
          <a:prstGeom prst="rect">
            <a:avLst/>
          </a:prstGeom>
          <a:noFill/>
        </p:spPr>
        <p:txBody>
          <a:bodyPr wrap="none" rtlCol="0">
            <a:spAutoFit/>
          </a:bodyPr>
          <a:lstStyle/>
          <a:p>
            <a:r>
              <a:rPr lang="en-GB" sz="2400" dirty="0">
                <a:solidFill>
                  <a:schemeClr val="accent4">
                    <a:lumMod val="75000"/>
                  </a:schemeClr>
                </a:solidFill>
                <a:latin typeface="Raleway" panose="020B0503030101060003" pitchFamily="34" charset="0"/>
              </a:rPr>
              <a:t>Tools</a:t>
            </a:r>
          </a:p>
        </p:txBody>
      </p:sp>
      <p:sp>
        <p:nvSpPr>
          <p:cNvPr id="29" name="TextBox 28">
            <a:extLst>
              <a:ext uri="{FF2B5EF4-FFF2-40B4-BE49-F238E27FC236}">
                <a16:creationId xmlns:a16="http://schemas.microsoft.com/office/drawing/2014/main" id="{A78748DB-512D-44D3-8F2D-FE5B9B0036D9}"/>
              </a:ext>
            </a:extLst>
          </p:cNvPr>
          <p:cNvSpPr txBox="1"/>
          <p:nvPr/>
        </p:nvSpPr>
        <p:spPr>
          <a:xfrm>
            <a:off x="3832616" y="3362624"/>
            <a:ext cx="2016899"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Open source</a:t>
            </a:r>
          </a:p>
        </p:txBody>
      </p:sp>
      <p:sp>
        <p:nvSpPr>
          <p:cNvPr id="30" name="TextBox 29">
            <a:extLst>
              <a:ext uri="{FF2B5EF4-FFF2-40B4-BE49-F238E27FC236}">
                <a16:creationId xmlns:a16="http://schemas.microsoft.com/office/drawing/2014/main" id="{31F73C96-C689-494A-82B9-1FF9A1181F8D}"/>
              </a:ext>
            </a:extLst>
          </p:cNvPr>
          <p:cNvSpPr txBox="1"/>
          <p:nvPr/>
        </p:nvSpPr>
        <p:spPr>
          <a:xfrm>
            <a:off x="7680946" y="1731463"/>
            <a:ext cx="1202573" cy="461665"/>
          </a:xfrm>
          <a:prstGeom prst="rect">
            <a:avLst/>
          </a:prstGeom>
          <a:noFill/>
        </p:spPr>
        <p:txBody>
          <a:bodyPr wrap="none" rtlCol="0">
            <a:spAutoFit/>
          </a:bodyPr>
          <a:lstStyle/>
          <a:p>
            <a:r>
              <a:rPr lang="en-GB" sz="2400" dirty="0">
                <a:solidFill>
                  <a:schemeClr val="accent2">
                    <a:lumMod val="60000"/>
                    <a:lumOff val="40000"/>
                  </a:schemeClr>
                </a:solidFill>
                <a:latin typeface="Raleway" panose="020B0503030101060003" pitchFamily="34" charset="0"/>
              </a:rPr>
              <a:t>NoSQL</a:t>
            </a:r>
          </a:p>
        </p:txBody>
      </p:sp>
      <p:sp>
        <p:nvSpPr>
          <p:cNvPr id="31" name="TextBox 30">
            <a:extLst>
              <a:ext uri="{FF2B5EF4-FFF2-40B4-BE49-F238E27FC236}">
                <a16:creationId xmlns:a16="http://schemas.microsoft.com/office/drawing/2014/main" id="{FFED9CB5-C36D-4D0F-85A2-D37C23B3852E}"/>
              </a:ext>
            </a:extLst>
          </p:cNvPr>
          <p:cNvSpPr txBox="1"/>
          <p:nvPr/>
        </p:nvSpPr>
        <p:spPr>
          <a:xfrm>
            <a:off x="9324186" y="2101806"/>
            <a:ext cx="1843774"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Automation</a:t>
            </a:r>
          </a:p>
        </p:txBody>
      </p:sp>
      <p:sp>
        <p:nvSpPr>
          <p:cNvPr id="32" name="TextBox 31">
            <a:extLst>
              <a:ext uri="{FF2B5EF4-FFF2-40B4-BE49-F238E27FC236}">
                <a16:creationId xmlns:a16="http://schemas.microsoft.com/office/drawing/2014/main" id="{9B550162-6FCA-4B40-8163-CC2B1CB2EBE8}"/>
              </a:ext>
            </a:extLst>
          </p:cNvPr>
          <p:cNvSpPr txBox="1"/>
          <p:nvPr/>
        </p:nvSpPr>
        <p:spPr>
          <a:xfrm>
            <a:off x="10407484" y="555534"/>
            <a:ext cx="1657826"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Telemetry</a:t>
            </a:r>
          </a:p>
        </p:txBody>
      </p:sp>
      <p:sp>
        <p:nvSpPr>
          <p:cNvPr id="33" name="TextBox 32">
            <a:extLst>
              <a:ext uri="{FF2B5EF4-FFF2-40B4-BE49-F238E27FC236}">
                <a16:creationId xmlns:a16="http://schemas.microsoft.com/office/drawing/2014/main" id="{D6790FA7-0FDB-4B5B-BF53-AAF080FB61EB}"/>
              </a:ext>
            </a:extLst>
          </p:cNvPr>
          <p:cNvSpPr txBox="1"/>
          <p:nvPr/>
        </p:nvSpPr>
        <p:spPr>
          <a:xfrm>
            <a:off x="17820" y="1255801"/>
            <a:ext cx="2164375" cy="461665"/>
          </a:xfrm>
          <a:prstGeom prst="rect">
            <a:avLst/>
          </a:prstGeom>
          <a:noFill/>
        </p:spPr>
        <p:txBody>
          <a:bodyPr wrap="none" rtlCol="0">
            <a:spAutoFit/>
          </a:bodyPr>
          <a:lstStyle/>
          <a:p>
            <a:r>
              <a:rPr lang="en-GB" sz="2400" dirty="0">
                <a:solidFill>
                  <a:srgbClr val="00B0F0"/>
                </a:solidFill>
                <a:latin typeface="Raleway" panose="020B0503030101060003" pitchFamily="34" charset="0"/>
              </a:rPr>
              <a:t>2-pizza teams</a:t>
            </a:r>
          </a:p>
        </p:txBody>
      </p:sp>
      <p:sp>
        <p:nvSpPr>
          <p:cNvPr id="34" name="TextBox 33">
            <a:extLst>
              <a:ext uri="{FF2B5EF4-FFF2-40B4-BE49-F238E27FC236}">
                <a16:creationId xmlns:a16="http://schemas.microsoft.com/office/drawing/2014/main" id="{FD3A2516-116B-4A34-93A7-EDCBF04EF0B2}"/>
              </a:ext>
            </a:extLst>
          </p:cNvPr>
          <p:cNvSpPr txBox="1"/>
          <p:nvPr/>
        </p:nvSpPr>
        <p:spPr>
          <a:xfrm>
            <a:off x="4472" y="129269"/>
            <a:ext cx="2111475"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Netflix model</a:t>
            </a:r>
          </a:p>
        </p:txBody>
      </p:sp>
      <p:sp>
        <p:nvSpPr>
          <p:cNvPr id="35" name="TextBox 34">
            <a:extLst>
              <a:ext uri="{FF2B5EF4-FFF2-40B4-BE49-F238E27FC236}">
                <a16:creationId xmlns:a16="http://schemas.microsoft.com/office/drawing/2014/main" id="{DB82F286-75AF-494F-B107-186D4E33B829}"/>
              </a:ext>
            </a:extLst>
          </p:cNvPr>
          <p:cNvSpPr txBox="1"/>
          <p:nvPr/>
        </p:nvSpPr>
        <p:spPr>
          <a:xfrm>
            <a:off x="3621696" y="542828"/>
            <a:ext cx="4413388" cy="461665"/>
          </a:xfrm>
          <a:prstGeom prst="rect">
            <a:avLst/>
          </a:prstGeom>
          <a:noFill/>
        </p:spPr>
        <p:txBody>
          <a:bodyPr wrap="none" rtlCol="0">
            <a:spAutoFit/>
          </a:bodyPr>
          <a:lstStyle/>
          <a:p>
            <a:r>
              <a:rPr lang="en-GB" sz="2400" dirty="0">
                <a:solidFill>
                  <a:schemeClr val="accent5">
                    <a:lumMod val="40000"/>
                    <a:lumOff val="60000"/>
                  </a:schemeClr>
                </a:solidFill>
                <a:latin typeface="Raleway" panose="020B0503030101060003" pitchFamily="34" charset="0"/>
              </a:rPr>
              <a:t>Matrix management structure</a:t>
            </a:r>
          </a:p>
        </p:txBody>
      </p:sp>
      <p:sp>
        <p:nvSpPr>
          <p:cNvPr id="36" name="TextBox 35">
            <a:extLst>
              <a:ext uri="{FF2B5EF4-FFF2-40B4-BE49-F238E27FC236}">
                <a16:creationId xmlns:a16="http://schemas.microsoft.com/office/drawing/2014/main" id="{31A6756E-305B-4B35-B4F9-11BBD876B951}"/>
              </a:ext>
            </a:extLst>
          </p:cNvPr>
          <p:cNvSpPr txBox="1"/>
          <p:nvPr/>
        </p:nvSpPr>
        <p:spPr>
          <a:xfrm>
            <a:off x="5572946" y="144991"/>
            <a:ext cx="2358338"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User Feedback</a:t>
            </a:r>
          </a:p>
        </p:txBody>
      </p:sp>
      <p:sp>
        <p:nvSpPr>
          <p:cNvPr id="37" name="TextBox 36">
            <a:extLst>
              <a:ext uri="{FF2B5EF4-FFF2-40B4-BE49-F238E27FC236}">
                <a16:creationId xmlns:a16="http://schemas.microsoft.com/office/drawing/2014/main" id="{133FBFEA-6E15-4D3E-9FF0-3B75082E8D0D}"/>
              </a:ext>
            </a:extLst>
          </p:cNvPr>
          <p:cNvSpPr txBox="1"/>
          <p:nvPr/>
        </p:nvSpPr>
        <p:spPr>
          <a:xfrm>
            <a:off x="2196917" y="173164"/>
            <a:ext cx="1410964" cy="461665"/>
          </a:xfrm>
          <a:prstGeom prst="rect">
            <a:avLst/>
          </a:prstGeom>
          <a:noFill/>
        </p:spPr>
        <p:txBody>
          <a:bodyPr wrap="none" rtlCol="0">
            <a:spAutoFit/>
          </a:bodyPr>
          <a:lstStyle/>
          <a:p>
            <a:r>
              <a:rPr lang="en-GB" sz="2400" dirty="0">
                <a:solidFill>
                  <a:schemeClr val="accent4">
                    <a:lumMod val="40000"/>
                    <a:lumOff val="60000"/>
                  </a:schemeClr>
                </a:solidFill>
                <a:latin typeface="Raleway" panose="020B0503030101060003" pitchFamily="34" charset="0"/>
              </a:rPr>
              <a:t>Diversity</a:t>
            </a:r>
          </a:p>
        </p:txBody>
      </p:sp>
      <p:sp>
        <p:nvSpPr>
          <p:cNvPr id="38" name="TextBox 37">
            <a:extLst>
              <a:ext uri="{FF2B5EF4-FFF2-40B4-BE49-F238E27FC236}">
                <a16:creationId xmlns:a16="http://schemas.microsoft.com/office/drawing/2014/main" id="{785A2266-DCDD-4124-BB2A-61F3F9B7BF52}"/>
              </a:ext>
            </a:extLst>
          </p:cNvPr>
          <p:cNvSpPr txBox="1"/>
          <p:nvPr/>
        </p:nvSpPr>
        <p:spPr>
          <a:xfrm>
            <a:off x="2730231" y="4006347"/>
            <a:ext cx="3525324" cy="461665"/>
          </a:xfrm>
          <a:prstGeom prst="rect">
            <a:avLst/>
          </a:prstGeom>
          <a:noFill/>
        </p:spPr>
        <p:txBody>
          <a:bodyPr wrap="none" rtlCol="0">
            <a:spAutoFit/>
          </a:bodyPr>
          <a:lstStyle/>
          <a:p>
            <a:r>
              <a:rPr lang="en-GB" sz="2400" dirty="0">
                <a:solidFill>
                  <a:schemeClr val="accent1">
                    <a:lumMod val="40000"/>
                    <a:lumOff val="60000"/>
                  </a:schemeClr>
                </a:solidFill>
                <a:latin typeface="Raleway" panose="020B0503030101060003" pitchFamily="34" charset="0"/>
              </a:rPr>
              <a:t>Test Data Management</a:t>
            </a:r>
          </a:p>
        </p:txBody>
      </p:sp>
      <p:sp>
        <p:nvSpPr>
          <p:cNvPr id="39" name="TextBox 38">
            <a:extLst>
              <a:ext uri="{FF2B5EF4-FFF2-40B4-BE49-F238E27FC236}">
                <a16:creationId xmlns:a16="http://schemas.microsoft.com/office/drawing/2014/main" id="{002AA86E-B598-4E4E-AFCD-B2D9CAF5B3C8}"/>
              </a:ext>
            </a:extLst>
          </p:cNvPr>
          <p:cNvSpPr txBox="1"/>
          <p:nvPr/>
        </p:nvSpPr>
        <p:spPr>
          <a:xfrm>
            <a:off x="10492677" y="968836"/>
            <a:ext cx="1348446"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Security</a:t>
            </a:r>
          </a:p>
        </p:txBody>
      </p:sp>
      <p:sp>
        <p:nvSpPr>
          <p:cNvPr id="40" name="TextBox 39">
            <a:extLst>
              <a:ext uri="{FF2B5EF4-FFF2-40B4-BE49-F238E27FC236}">
                <a16:creationId xmlns:a16="http://schemas.microsoft.com/office/drawing/2014/main" id="{65215056-A0F8-4C49-A2CA-832BADCB4962}"/>
              </a:ext>
            </a:extLst>
          </p:cNvPr>
          <p:cNvSpPr txBox="1"/>
          <p:nvPr/>
        </p:nvSpPr>
        <p:spPr>
          <a:xfrm>
            <a:off x="70558" y="914143"/>
            <a:ext cx="2985113" cy="461665"/>
          </a:xfrm>
          <a:prstGeom prst="rect">
            <a:avLst/>
          </a:prstGeom>
          <a:noFill/>
        </p:spPr>
        <p:txBody>
          <a:bodyPr wrap="none" rtlCol="0">
            <a:spAutoFit/>
          </a:bodyPr>
          <a:lstStyle/>
          <a:p>
            <a:pPr algn="ctr"/>
            <a:r>
              <a:rPr lang="en-GB" sz="2400" dirty="0">
                <a:solidFill>
                  <a:schemeClr val="bg1"/>
                </a:solidFill>
                <a:latin typeface="Raleway" panose="020B0503030101060003" pitchFamily="34" charset="0"/>
              </a:rPr>
              <a:t>Empowered Teams</a:t>
            </a:r>
          </a:p>
        </p:txBody>
      </p:sp>
      <p:sp>
        <p:nvSpPr>
          <p:cNvPr id="42" name="TextBox 41">
            <a:extLst>
              <a:ext uri="{FF2B5EF4-FFF2-40B4-BE49-F238E27FC236}">
                <a16:creationId xmlns:a16="http://schemas.microsoft.com/office/drawing/2014/main" id="{71BE7C25-8B1F-4905-B5BE-44ABB829E9EC}"/>
              </a:ext>
            </a:extLst>
          </p:cNvPr>
          <p:cNvSpPr txBox="1"/>
          <p:nvPr/>
        </p:nvSpPr>
        <p:spPr>
          <a:xfrm>
            <a:off x="7896463" y="601438"/>
            <a:ext cx="2571538" cy="461665"/>
          </a:xfrm>
          <a:prstGeom prst="rect">
            <a:avLst/>
          </a:prstGeom>
          <a:noFill/>
        </p:spPr>
        <p:txBody>
          <a:bodyPr wrap="none" rtlCol="0">
            <a:spAutoFit/>
          </a:bodyPr>
          <a:lstStyle/>
          <a:p>
            <a:r>
              <a:rPr lang="en-GB" sz="2400" dirty="0">
                <a:solidFill>
                  <a:schemeClr val="accent2">
                    <a:lumMod val="60000"/>
                    <a:lumOff val="40000"/>
                  </a:schemeClr>
                </a:solidFill>
                <a:latin typeface="Raleway" panose="020B0503030101060003" pitchFamily="34" charset="0"/>
              </a:rPr>
              <a:t>Feedback Loops</a:t>
            </a:r>
          </a:p>
        </p:txBody>
      </p:sp>
      <p:sp>
        <p:nvSpPr>
          <p:cNvPr id="43" name="TextBox 42">
            <a:extLst>
              <a:ext uri="{FF2B5EF4-FFF2-40B4-BE49-F238E27FC236}">
                <a16:creationId xmlns:a16="http://schemas.microsoft.com/office/drawing/2014/main" id="{C027316F-208D-47C9-ACBE-85B2A0CE45AF}"/>
              </a:ext>
            </a:extLst>
          </p:cNvPr>
          <p:cNvSpPr txBox="1"/>
          <p:nvPr/>
        </p:nvSpPr>
        <p:spPr>
          <a:xfrm>
            <a:off x="2414699" y="1750788"/>
            <a:ext cx="1792478" cy="461665"/>
          </a:xfrm>
          <a:prstGeom prst="rect">
            <a:avLst/>
          </a:prstGeom>
          <a:noFill/>
        </p:spPr>
        <p:txBody>
          <a:bodyPr wrap="none" rtlCol="0">
            <a:spAutoFit/>
          </a:bodyPr>
          <a:lstStyle/>
          <a:p>
            <a:r>
              <a:rPr lang="en-GB" sz="2400" dirty="0">
                <a:solidFill>
                  <a:srgbClr val="FE9901"/>
                </a:solidFill>
                <a:latin typeface="Raleway" panose="020B0503030101060003" pitchFamily="34" charset="0"/>
              </a:rPr>
              <a:t>Cycle Time</a:t>
            </a:r>
          </a:p>
        </p:txBody>
      </p:sp>
      <p:sp>
        <p:nvSpPr>
          <p:cNvPr id="44" name="TextBox 43">
            <a:extLst>
              <a:ext uri="{FF2B5EF4-FFF2-40B4-BE49-F238E27FC236}">
                <a16:creationId xmlns:a16="http://schemas.microsoft.com/office/drawing/2014/main" id="{7E70988E-7AD7-499A-B35B-B6B001BFF24A}"/>
              </a:ext>
            </a:extLst>
          </p:cNvPr>
          <p:cNvSpPr txBox="1"/>
          <p:nvPr/>
        </p:nvSpPr>
        <p:spPr>
          <a:xfrm>
            <a:off x="-35518" y="1691041"/>
            <a:ext cx="2518638" cy="461665"/>
          </a:xfrm>
          <a:prstGeom prst="rect">
            <a:avLst/>
          </a:prstGeom>
          <a:noFill/>
        </p:spPr>
        <p:txBody>
          <a:bodyPr wrap="none" rtlCol="0">
            <a:spAutoFit/>
          </a:bodyPr>
          <a:lstStyle/>
          <a:p>
            <a:r>
              <a:rPr lang="en-GB" sz="2400" dirty="0">
                <a:solidFill>
                  <a:srgbClr val="7030A0"/>
                </a:solidFill>
                <a:latin typeface="Raleway" panose="020B0503030101060003" pitchFamily="34" charset="0"/>
              </a:rPr>
              <a:t>Experimentation</a:t>
            </a:r>
          </a:p>
        </p:txBody>
      </p:sp>
      <p:sp>
        <p:nvSpPr>
          <p:cNvPr id="45" name="TextBox 44">
            <a:extLst>
              <a:ext uri="{FF2B5EF4-FFF2-40B4-BE49-F238E27FC236}">
                <a16:creationId xmlns:a16="http://schemas.microsoft.com/office/drawing/2014/main" id="{A6799E2E-5E0B-4B53-A37C-2B5B08CA7339}"/>
              </a:ext>
            </a:extLst>
          </p:cNvPr>
          <p:cNvSpPr txBox="1"/>
          <p:nvPr/>
        </p:nvSpPr>
        <p:spPr>
          <a:xfrm>
            <a:off x="5676170" y="1354967"/>
            <a:ext cx="4435830"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Lightweight Change Approval</a:t>
            </a:r>
          </a:p>
        </p:txBody>
      </p:sp>
      <p:sp>
        <p:nvSpPr>
          <p:cNvPr id="46" name="TextBox 45">
            <a:extLst>
              <a:ext uri="{FF2B5EF4-FFF2-40B4-BE49-F238E27FC236}">
                <a16:creationId xmlns:a16="http://schemas.microsoft.com/office/drawing/2014/main" id="{AAC91E16-183C-4738-AC54-CB83FE202ECD}"/>
              </a:ext>
            </a:extLst>
          </p:cNvPr>
          <p:cNvSpPr txBox="1"/>
          <p:nvPr/>
        </p:nvSpPr>
        <p:spPr>
          <a:xfrm>
            <a:off x="2617042" y="2569999"/>
            <a:ext cx="1282723" cy="461665"/>
          </a:xfrm>
          <a:prstGeom prst="rect">
            <a:avLst/>
          </a:prstGeom>
          <a:noFill/>
        </p:spPr>
        <p:txBody>
          <a:bodyPr wrap="none" rtlCol="0">
            <a:spAutoFit/>
          </a:bodyPr>
          <a:lstStyle/>
          <a:p>
            <a:r>
              <a:rPr lang="en-GB" sz="2400" dirty="0" err="1">
                <a:solidFill>
                  <a:schemeClr val="accent1">
                    <a:lumMod val="60000"/>
                    <a:lumOff val="40000"/>
                  </a:schemeClr>
                </a:solidFill>
                <a:latin typeface="Raleway" panose="020B0503030101060003" pitchFamily="34" charset="0"/>
              </a:rPr>
              <a:t>KanBan</a:t>
            </a:r>
            <a:endParaRPr lang="en-GB" sz="2400" dirty="0">
              <a:solidFill>
                <a:schemeClr val="accent1">
                  <a:lumMod val="60000"/>
                  <a:lumOff val="40000"/>
                </a:schemeClr>
              </a:solidFill>
              <a:latin typeface="Raleway" panose="020B0503030101060003" pitchFamily="34" charset="0"/>
            </a:endParaRPr>
          </a:p>
        </p:txBody>
      </p:sp>
      <p:sp>
        <p:nvSpPr>
          <p:cNvPr id="47" name="TextBox 46">
            <a:extLst>
              <a:ext uri="{FF2B5EF4-FFF2-40B4-BE49-F238E27FC236}">
                <a16:creationId xmlns:a16="http://schemas.microsoft.com/office/drawing/2014/main" id="{5FC9C1FE-C0BF-4A98-A38C-1D7B2BE9C4B0}"/>
              </a:ext>
            </a:extLst>
          </p:cNvPr>
          <p:cNvSpPr txBox="1"/>
          <p:nvPr/>
        </p:nvSpPr>
        <p:spPr>
          <a:xfrm>
            <a:off x="6037507" y="949647"/>
            <a:ext cx="4397358"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Work In Progress (WIP) Limits</a:t>
            </a:r>
          </a:p>
        </p:txBody>
      </p:sp>
      <p:sp>
        <p:nvSpPr>
          <p:cNvPr id="48" name="TextBox 47">
            <a:extLst>
              <a:ext uri="{FF2B5EF4-FFF2-40B4-BE49-F238E27FC236}">
                <a16:creationId xmlns:a16="http://schemas.microsoft.com/office/drawing/2014/main" id="{0718A706-07A9-4DFF-BA76-4869FBE0A7D4}"/>
              </a:ext>
            </a:extLst>
          </p:cNvPr>
          <p:cNvSpPr txBox="1"/>
          <p:nvPr/>
        </p:nvSpPr>
        <p:spPr>
          <a:xfrm>
            <a:off x="798617" y="539163"/>
            <a:ext cx="2866490"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Generative Culture</a:t>
            </a:r>
          </a:p>
        </p:txBody>
      </p:sp>
      <p:sp>
        <p:nvSpPr>
          <p:cNvPr id="49" name="TextBox 48">
            <a:extLst>
              <a:ext uri="{FF2B5EF4-FFF2-40B4-BE49-F238E27FC236}">
                <a16:creationId xmlns:a16="http://schemas.microsoft.com/office/drawing/2014/main" id="{CA06A042-2559-4988-ADB7-3F7B9C5FBB5E}"/>
              </a:ext>
            </a:extLst>
          </p:cNvPr>
          <p:cNvSpPr txBox="1"/>
          <p:nvPr/>
        </p:nvSpPr>
        <p:spPr>
          <a:xfrm>
            <a:off x="3554117" y="173163"/>
            <a:ext cx="2093843" cy="461665"/>
          </a:xfrm>
          <a:prstGeom prst="rect">
            <a:avLst/>
          </a:prstGeom>
          <a:noFill/>
        </p:spPr>
        <p:txBody>
          <a:bodyPr wrap="none" rtlCol="0">
            <a:spAutoFit/>
          </a:bodyPr>
          <a:lstStyle/>
          <a:p>
            <a:r>
              <a:rPr lang="en-GB" sz="2400" dirty="0">
                <a:solidFill>
                  <a:srgbClr val="FFC000"/>
                </a:solidFill>
                <a:latin typeface="Raleway" panose="020B0503030101060003" pitchFamily="34" charset="0"/>
              </a:rPr>
              <a:t>Collaboration</a:t>
            </a:r>
          </a:p>
        </p:txBody>
      </p:sp>
      <p:sp>
        <p:nvSpPr>
          <p:cNvPr id="50" name="TextBox 49">
            <a:extLst>
              <a:ext uri="{FF2B5EF4-FFF2-40B4-BE49-F238E27FC236}">
                <a16:creationId xmlns:a16="http://schemas.microsoft.com/office/drawing/2014/main" id="{F333CA05-E293-4FAB-8A3B-A8CA650F53F4}"/>
              </a:ext>
            </a:extLst>
          </p:cNvPr>
          <p:cNvSpPr txBox="1"/>
          <p:nvPr/>
        </p:nvSpPr>
        <p:spPr>
          <a:xfrm>
            <a:off x="7894085" y="122416"/>
            <a:ext cx="4357283" cy="461665"/>
          </a:xfrm>
          <a:prstGeom prst="rect">
            <a:avLst/>
          </a:prstGeom>
          <a:noFill/>
        </p:spPr>
        <p:txBody>
          <a:bodyPr wrap="none" rtlCol="0">
            <a:spAutoFit/>
          </a:bodyPr>
          <a:lstStyle/>
          <a:p>
            <a:r>
              <a:rPr lang="en-GB" sz="2400" dirty="0">
                <a:solidFill>
                  <a:srgbClr val="FFC000"/>
                </a:solidFill>
                <a:latin typeface="Raleway" panose="020B0503030101060003" pitchFamily="34" charset="0"/>
              </a:rPr>
              <a:t>Transformational Leadership</a:t>
            </a:r>
          </a:p>
        </p:txBody>
      </p:sp>
      <p:sp>
        <p:nvSpPr>
          <p:cNvPr id="51" name="TextBox 50">
            <a:extLst>
              <a:ext uri="{FF2B5EF4-FFF2-40B4-BE49-F238E27FC236}">
                <a16:creationId xmlns:a16="http://schemas.microsoft.com/office/drawing/2014/main" id="{EEF9E803-DC4E-42D0-A8AC-4647AF49FFFC}"/>
              </a:ext>
            </a:extLst>
          </p:cNvPr>
          <p:cNvSpPr txBox="1"/>
          <p:nvPr/>
        </p:nvSpPr>
        <p:spPr>
          <a:xfrm>
            <a:off x="3137242" y="945233"/>
            <a:ext cx="2989921" cy="461665"/>
          </a:xfrm>
          <a:prstGeom prst="rect">
            <a:avLst/>
          </a:prstGeom>
          <a:noFill/>
        </p:spPr>
        <p:txBody>
          <a:bodyPr wrap="none" rtlCol="0">
            <a:spAutoFit/>
          </a:bodyPr>
          <a:lstStyle/>
          <a:p>
            <a:r>
              <a:rPr lang="en-GB" sz="2400" dirty="0">
                <a:solidFill>
                  <a:srgbClr val="FFC000"/>
                </a:solidFill>
                <a:latin typeface="Raleway" panose="020B0503030101060003" pitchFamily="34" charset="0"/>
              </a:rPr>
              <a:t>Developers On-Call</a:t>
            </a:r>
          </a:p>
        </p:txBody>
      </p:sp>
      <p:sp>
        <p:nvSpPr>
          <p:cNvPr id="52" name="TextBox 51">
            <a:extLst>
              <a:ext uri="{FF2B5EF4-FFF2-40B4-BE49-F238E27FC236}">
                <a16:creationId xmlns:a16="http://schemas.microsoft.com/office/drawing/2014/main" id="{15BC3C94-F4B7-4CC0-BD79-B64EF279BC72}"/>
              </a:ext>
            </a:extLst>
          </p:cNvPr>
          <p:cNvSpPr txBox="1"/>
          <p:nvPr/>
        </p:nvSpPr>
        <p:spPr>
          <a:xfrm>
            <a:off x="5536697" y="4360266"/>
            <a:ext cx="3114955" cy="461665"/>
          </a:xfrm>
          <a:prstGeom prst="rect">
            <a:avLst/>
          </a:prstGeom>
          <a:noFill/>
        </p:spPr>
        <p:txBody>
          <a:bodyPr wrap="none" rtlCol="0">
            <a:spAutoFit/>
          </a:bodyPr>
          <a:lstStyle/>
          <a:p>
            <a:r>
              <a:rPr lang="en-GB" sz="2400" dirty="0">
                <a:solidFill>
                  <a:srgbClr val="92D050"/>
                </a:solidFill>
                <a:latin typeface="Raleway" panose="020B0503030101060003" pitchFamily="34" charset="0"/>
              </a:rPr>
              <a:t>Blue/Green deploys</a:t>
            </a:r>
          </a:p>
        </p:txBody>
      </p:sp>
      <p:sp>
        <p:nvSpPr>
          <p:cNvPr id="53" name="TextBox 52">
            <a:extLst>
              <a:ext uri="{FF2B5EF4-FFF2-40B4-BE49-F238E27FC236}">
                <a16:creationId xmlns:a16="http://schemas.microsoft.com/office/drawing/2014/main" id="{CDB28F48-4504-4526-8294-B8066BA9D892}"/>
              </a:ext>
            </a:extLst>
          </p:cNvPr>
          <p:cNvSpPr txBox="1"/>
          <p:nvPr/>
        </p:nvSpPr>
        <p:spPr>
          <a:xfrm>
            <a:off x="10097397" y="1346216"/>
            <a:ext cx="1872629"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Self Service</a:t>
            </a:r>
          </a:p>
        </p:txBody>
      </p:sp>
      <p:sp>
        <p:nvSpPr>
          <p:cNvPr id="54" name="TextBox 53">
            <a:extLst>
              <a:ext uri="{FF2B5EF4-FFF2-40B4-BE49-F238E27FC236}">
                <a16:creationId xmlns:a16="http://schemas.microsoft.com/office/drawing/2014/main" id="{4F3E3493-85AA-4D82-AF91-261B6D43D92F}"/>
              </a:ext>
            </a:extLst>
          </p:cNvPr>
          <p:cNvSpPr txBox="1"/>
          <p:nvPr/>
        </p:nvSpPr>
        <p:spPr>
          <a:xfrm>
            <a:off x="1951028" y="2944219"/>
            <a:ext cx="2073003"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Code Review</a:t>
            </a:r>
          </a:p>
        </p:txBody>
      </p:sp>
      <p:sp>
        <p:nvSpPr>
          <p:cNvPr id="55" name="TextBox 54">
            <a:extLst>
              <a:ext uri="{FF2B5EF4-FFF2-40B4-BE49-F238E27FC236}">
                <a16:creationId xmlns:a16="http://schemas.microsoft.com/office/drawing/2014/main" id="{7565D45D-39F3-474E-8723-D3EFCFC6F5B5}"/>
              </a:ext>
            </a:extLst>
          </p:cNvPr>
          <p:cNvSpPr txBox="1"/>
          <p:nvPr/>
        </p:nvSpPr>
        <p:spPr>
          <a:xfrm>
            <a:off x="10461442" y="3597771"/>
            <a:ext cx="1715534" cy="461665"/>
          </a:xfrm>
          <a:prstGeom prst="rect">
            <a:avLst/>
          </a:prstGeom>
          <a:noFill/>
        </p:spPr>
        <p:txBody>
          <a:bodyPr wrap="none" rtlCol="0">
            <a:spAutoFit/>
          </a:bodyPr>
          <a:lstStyle/>
          <a:p>
            <a:r>
              <a:rPr lang="en-GB" sz="2400" dirty="0">
                <a:solidFill>
                  <a:srgbClr val="3C85DF"/>
                </a:solidFill>
                <a:latin typeface="Raleway" panose="020B0503030101060003" pitchFamily="34" charset="0"/>
              </a:rPr>
              <a:t>Containers</a:t>
            </a:r>
          </a:p>
        </p:txBody>
      </p:sp>
      <p:sp>
        <p:nvSpPr>
          <p:cNvPr id="57" name="TextBox 56">
            <a:extLst>
              <a:ext uri="{FF2B5EF4-FFF2-40B4-BE49-F238E27FC236}">
                <a16:creationId xmlns:a16="http://schemas.microsoft.com/office/drawing/2014/main" id="{C246B32F-D706-4B93-8B44-0B0C2F5EBFBE}"/>
              </a:ext>
            </a:extLst>
          </p:cNvPr>
          <p:cNvSpPr txBox="1"/>
          <p:nvPr/>
        </p:nvSpPr>
        <p:spPr>
          <a:xfrm>
            <a:off x="6970347" y="3953696"/>
            <a:ext cx="2023311"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Virtualisation</a:t>
            </a:r>
          </a:p>
        </p:txBody>
      </p:sp>
      <p:sp>
        <p:nvSpPr>
          <p:cNvPr id="58" name="TextBox 57">
            <a:extLst>
              <a:ext uri="{FF2B5EF4-FFF2-40B4-BE49-F238E27FC236}">
                <a16:creationId xmlns:a16="http://schemas.microsoft.com/office/drawing/2014/main" id="{5709685D-D8ED-4974-B74C-168A9FC727F0}"/>
              </a:ext>
            </a:extLst>
          </p:cNvPr>
          <p:cNvSpPr txBox="1"/>
          <p:nvPr/>
        </p:nvSpPr>
        <p:spPr>
          <a:xfrm>
            <a:off x="8988879" y="4794572"/>
            <a:ext cx="3203121" cy="461665"/>
          </a:xfrm>
          <a:prstGeom prst="rect">
            <a:avLst/>
          </a:prstGeom>
          <a:noFill/>
        </p:spPr>
        <p:txBody>
          <a:bodyPr wrap="none" rtlCol="0">
            <a:spAutoFit/>
          </a:bodyPr>
          <a:lstStyle/>
          <a:p>
            <a:r>
              <a:rPr lang="en-GB" sz="2400" dirty="0">
                <a:solidFill>
                  <a:srgbClr val="FF0000"/>
                </a:solidFill>
                <a:latin typeface="Raleway" panose="020B0503030101060003" pitchFamily="34" charset="0"/>
              </a:rPr>
              <a:t>Testing in Production</a:t>
            </a:r>
          </a:p>
        </p:txBody>
      </p:sp>
      <p:sp>
        <p:nvSpPr>
          <p:cNvPr id="59" name="TextBox 58">
            <a:extLst>
              <a:ext uri="{FF2B5EF4-FFF2-40B4-BE49-F238E27FC236}">
                <a16:creationId xmlns:a16="http://schemas.microsoft.com/office/drawing/2014/main" id="{85B6B7DB-2F68-486C-86EA-D2577D508205}"/>
              </a:ext>
            </a:extLst>
          </p:cNvPr>
          <p:cNvSpPr txBox="1"/>
          <p:nvPr/>
        </p:nvSpPr>
        <p:spPr>
          <a:xfrm>
            <a:off x="17820" y="3346399"/>
            <a:ext cx="3958135"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Toyota Production System</a:t>
            </a:r>
          </a:p>
        </p:txBody>
      </p:sp>
      <p:sp>
        <p:nvSpPr>
          <p:cNvPr id="60" name="TextBox 59">
            <a:extLst>
              <a:ext uri="{FF2B5EF4-FFF2-40B4-BE49-F238E27FC236}">
                <a16:creationId xmlns:a16="http://schemas.microsoft.com/office/drawing/2014/main" id="{410845D8-07CD-4DE9-9EDB-26B419410113}"/>
              </a:ext>
            </a:extLst>
          </p:cNvPr>
          <p:cNvSpPr txBox="1"/>
          <p:nvPr/>
        </p:nvSpPr>
        <p:spPr>
          <a:xfrm>
            <a:off x="2060315" y="5191393"/>
            <a:ext cx="3448380" cy="461665"/>
          </a:xfrm>
          <a:prstGeom prst="rect">
            <a:avLst/>
          </a:prstGeom>
          <a:noFill/>
        </p:spPr>
        <p:txBody>
          <a:bodyPr wrap="none" rtlCol="0">
            <a:spAutoFit/>
          </a:bodyPr>
          <a:lstStyle/>
          <a:p>
            <a:r>
              <a:rPr lang="en-GB" sz="2400" dirty="0">
                <a:solidFill>
                  <a:srgbClr val="BFBFBF"/>
                </a:solidFill>
                <a:latin typeface="Raleway" panose="020B0503030101060003" pitchFamily="34" charset="0"/>
              </a:rPr>
              <a:t>Value Stream Mapping</a:t>
            </a:r>
          </a:p>
        </p:txBody>
      </p:sp>
      <p:sp>
        <p:nvSpPr>
          <p:cNvPr id="61" name="TextBox 60">
            <a:extLst>
              <a:ext uri="{FF2B5EF4-FFF2-40B4-BE49-F238E27FC236}">
                <a16:creationId xmlns:a16="http://schemas.microsoft.com/office/drawing/2014/main" id="{BC4DBAB0-EE76-43EB-83D9-070910589910}"/>
              </a:ext>
            </a:extLst>
          </p:cNvPr>
          <p:cNvSpPr txBox="1"/>
          <p:nvPr/>
        </p:nvSpPr>
        <p:spPr>
          <a:xfrm>
            <a:off x="3865732" y="2960625"/>
            <a:ext cx="1885453" cy="461665"/>
          </a:xfrm>
          <a:prstGeom prst="rect">
            <a:avLst/>
          </a:prstGeom>
          <a:noFill/>
        </p:spPr>
        <p:txBody>
          <a:bodyPr wrap="none" rtlCol="0">
            <a:spAutoFit/>
          </a:bodyPr>
          <a:lstStyle/>
          <a:p>
            <a:r>
              <a:rPr lang="en-GB" sz="2400" dirty="0">
                <a:solidFill>
                  <a:schemeClr val="accent1">
                    <a:lumMod val="60000"/>
                    <a:lumOff val="40000"/>
                  </a:schemeClr>
                </a:solidFill>
                <a:latin typeface="Raleway" panose="020B0503030101060003" pitchFamily="34" charset="0"/>
              </a:rPr>
              <a:t>Bottlenecks</a:t>
            </a:r>
          </a:p>
        </p:txBody>
      </p:sp>
      <p:sp>
        <p:nvSpPr>
          <p:cNvPr id="62" name="TextBox 61">
            <a:extLst>
              <a:ext uri="{FF2B5EF4-FFF2-40B4-BE49-F238E27FC236}">
                <a16:creationId xmlns:a16="http://schemas.microsoft.com/office/drawing/2014/main" id="{D6096917-A6AB-4DDF-B597-46FB4CB8CA74}"/>
              </a:ext>
            </a:extLst>
          </p:cNvPr>
          <p:cNvSpPr txBox="1"/>
          <p:nvPr/>
        </p:nvSpPr>
        <p:spPr>
          <a:xfrm>
            <a:off x="166374" y="5234805"/>
            <a:ext cx="1787669" cy="461665"/>
          </a:xfrm>
          <a:prstGeom prst="rect">
            <a:avLst/>
          </a:prstGeom>
          <a:noFill/>
        </p:spPr>
        <p:txBody>
          <a:bodyPr wrap="none" rtlCol="0">
            <a:spAutoFit/>
          </a:bodyPr>
          <a:lstStyle/>
          <a:p>
            <a:r>
              <a:rPr lang="en-GB" sz="2400" dirty="0">
                <a:solidFill>
                  <a:schemeClr val="accent1">
                    <a:lumMod val="40000"/>
                    <a:lumOff val="60000"/>
                  </a:schemeClr>
                </a:solidFill>
                <a:latin typeface="Raleway" panose="020B0503030101060003" pitchFamily="34" charset="0"/>
              </a:rPr>
              <a:t>Constraints</a:t>
            </a:r>
          </a:p>
        </p:txBody>
      </p:sp>
      <p:sp>
        <p:nvSpPr>
          <p:cNvPr id="63" name="TextBox 62">
            <a:extLst>
              <a:ext uri="{FF2B5EF4-FFF2-40B4-BE49-F238E27FC236}">
                <a16:creationId xmlns:a16="http://schemas.microsoft.com/office/drawing/2014/main" id="{D4F21E45-F315-4AFF-A11F-E956DCBC8155}"/>
              </a:ext>
            </a:extLst>
          </p:cNvPr>
          <p:cNvSpPr txBox="1"/>
          <p:nvPr/>
        </p:nvSpPr>
        <p:spPr>
          <a:xfrm>
            <a:off x="3832616" y="2598920"/>
            <a:ext cx="1616148"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Hand-offs</a:t>
            </a:r>
          </a:p>
        </p:txBody>
      </p:sp>
      <p:sp>
        <p:nvSpPr>
          <p:cNvPr id="64" name="TextBox 63">
            <a:extLst>
              <a:ext uri="{FF2B5EF4-FFF2-40B4-BE49-F238E27FC236}">
                <a16:creationId xmlns:a16="http://schemas.microsoft.com/office/drawing/2014/main" id="{1FFD9AEB-B706-455F-AAB4-4738CA86E953}"/>
              </a:ext>
            </a:extLst>
          </p:cNvPr>
          <p:cNvSpPr txBox="1"/>
          <p:nvPr/>
        </p:nvSpPr>
        <p:spPr>
          <a:xfrm>
            <a:off x="-17412" y="4827848"/>
            <a:ext cx="2549096" cy="461665"/>
          </a:xfrm>
          <a:prstGeom prst="rect">
            <a:avLst/>
          </a:prstGeom>
          <a:noFill/>
        </p:spPr>
        <p:txBody>
          <a:bodyPr wrap="none" rtlCol="0">
            <a:spAutoFit/>
          </a:bodyPr>
          <a:lstStyle/>
          <a:p>
            <a:r>
              <a:rPr lang="en-GB" sz="2400" dirty="0">
                <a:solidFill>
                  <a:schemeClr val="accent1">
                    <a:lumMod val="60000"/>
                    <a:lumOff val="40000"/>
                  </a:schemeClr>
                </a:solidFill>
                <a:latin typeface="Raleway" panose="020B0503030101060003" pitchFamily="34" charset="0"/>
              </a:rPr>
              <a:t>Reducing Waste</a:t>
            </a:r>
          </a:p>
        </p:txBody>
      </p:sp>
      <p:sp>
        <p:nvSpPr>
          <p:cNvPr id="65" name="TextBox 64">
            <a:extLst>
              <a:ext uri="{FF2B5EF4-FFF2-40B4-BE49-F238E27FC236}">
                <a16:creationId xmlns:a16="http://schemas.microsoft.com/office/drawing/2014/main" id="{8243F3F0-7C9F-4470-A3FD-A3883A91C62B}"/>
              </a:ext>
            </a:extLst>
          </p:cNvPr>
          <p:cNvSpPr txBox="1"/>
          <p:nvPr/>
        </p:nvSpPr>
        <p:spPr>
          <a:xfrm>
            <a:off x="7143" y="4475322"/>
            <a:ext cx="2299027"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Chaos Monkey</a:t>
            </a:r>
          </a:p>
        </p:txBody>
      </p:sp>
      <p:sp>
        <p:nvSpPr>
          <p:cNvPr id="66" name="TextBox 65">
            <a:extLst>
              <a:ext uri="{FF2B5EF4-FFF2-40B4-BE49-F238E27FC236}">
                <a16:creationId xmlns:a16="http://schemas.microsoft.com/office/drawing/2014/main" id="{5C42D24A-C6E2-40DA-88C4-600BE7ADD98C}"/>
              </a:ext>
            </a:extLst>
          </p:cNvPr>
          <p:cNvSpPr txBox="1"/>
          <p:nvPr/>
        </p:nvSpPr>
        <p:spPr>
          <a:xfrm>
            <a:off x="2594074" y="3723591"/>
            <a:ext cx="3482043" cy="461665"/>
          </a:xfrm>
          <a:prstGeom prst="rect">
            <a:avLst/>
          </a:prstGeom>
          <a:noFill/>
        </p:spPr>
        <p:txBody>
          <a:bodyPr wrap="none" rtlCol="0">
            <a:spAutoFit/>
          </a:bodyPr>
          <a:lstStyle/>
          <a:p>
            <a:r>
              <a:rPr lang="en-GB" sz="2400" dirty="0">
                <a:solidFill>
                  <a:srgbClr val="00B050"/>
                </a:solidFill>
                <a:latin typeface="Raleway" panose="020B0503030101060003" pitchFamily="34" charset="0"/>
              </a:rPr>
              <a:t>Minimal Viable Product</a:t>
            </a:r>
          </a:p>
        </p:txBody>
      </p:sp>
      <p:sp>
        <p:nvSpPr>
          <p:cNvPr id="67" name="TextBox 66">
            <a:extLst>
              <a:ext uri="{FF2B5EF4-FFF2-40B4-BE49-F238E27FC236}">
                <a16:creationId xmlns:a16="http://schemas.microsoft.com/office/drawing/2014/main" id="{434899AE-E2F8-474B-A301-6E36D4F3F9BE}"/>
              </a:ext>
            </a:extLst>
          </p:cNvPr>
          <p:cNvSpPr txBox="1"/>
          <p:nvPr/>
        </p:nvSpPr>
        <p:spPr>
          <a:xfrm>
            <a:off x="27067" y="4088817"/>
            <a:ext cx="2707793" cy="461665"/>
          </a:xfrm>
          <a:prstGeom prst="rect">
            <a:avLst/>
          </a:prstGeom>
          <a:noFill/>
        </p:spPr>
        <p:txBody>
          <a:bodyPr wrap="none" rtlCol="0">
            <a:spAutoFit/>
          </a:bodyPr>
          <a:lstStyle/>
          <a:p>
            <a:r>
              <a:rPr lang="en-GB" sz="2400" dirty="0">
                <a:solidFill>
                  <a:schemeClr val="accent2">
                    <a:lumMod val="60000"/>
                    <a:lumOff val="40000"/>
                  </a:schemeClr>
                </a:solidFill>
                <a:latin typeface="Raleway" panose="020B0503030101060003" pitchFamily="34" charset="0"/>
              </a:rPr>
              <a:t>Small Batch Sizes</a:t>
            </a:r>
          </a:p>
        </p:txBody>
      </p:sp>
      <p:sp>
        <p:nvSpPr>
          <p:cNvPr id="68" name="TextBox 67">
            <a:extLst>
              <a:ext uri="{FF2B5EF4-FFF2-40B4-BE49-F238E27FC236}">
                <a16:creationId xmlns:a16="http://schemas.microsoft.com/office/drawing/2014/main" id="{1CA16316-2E04-4E65-B4F0-D40BAA788B0B}"/>
              </a:ext>
            </a:extLst>
          </p:cNvPr>
          <p:cNvSpPr txBox="1"/>
          <p:nvPr/>
        </p:nvSpPr>
        <p:spPr>
          <a:xfrm>
            <a:off x="-39155" y="3732904"/>
            <a:ext cx="2768707" cy="461665"/>
          </a:xfrm>
          <a:prstGeom prst="rect">
            <a:avLst/>
          </a:prstGeom>
          <a:noFill/>
        </p:spPr>
        <p:txBody>
          <a:bodyPr wrap="none" rtlCol="0">
            <a:spAutoFit/>
          </a:bodyPr>
          <a:lstStyle/>
          <a:p>
            <a:r>
              <a:rPr lang="en-GB" sz="2400" dirty="0">
                <a:solidFill>
                  <a:schemeClr val="bg1"/>
                </a:solidFill>
                <a:latin typeface="Raleway" panose="020B0503030101060003" pitchFamily="34" charset="0"/>
              </a:rPr>
              <a:t>Single-Piece Flow</a:t>
            </a:r>
          </a:p>
        </p:txBody>
      </p:sp>
      <p:sp>
        <p:nvSpPr>
          <p:cNvPr id="69" name="TextBox 68">
            <a:extLst>
              <a:ext uri="{FF2B5EF4-FFF2-40B4-BE49-F238E27FC236}">
                <a16:creationId xmlns:a16="http://schemas.microsoft.com/office/drawing/2014/main" id="{FC22F19E-136B-4A44-B8E1-14DC9CBA8B45}"/>
              </a:ext>
            </a:extLst>
          </p:cNvPr>
          <p:cNvSpPr txBox="1"/>
          <p:nvPr/>
        </p:nvSpPr>
        <p:spPr>
          <a:xfrm>
            <a:off x="2175535" y="4437306"/>
            <a:ext cx="760144"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SRE</a:t>
            </a:r>
          </a:p>
        </p:txBody>
      </p:sp>
      <p:sp>
        <p:nvSpPr>
          <p:cNvPr id="70" name="TextBox 69">
            <a:extLst>
              <a:ext uri="{FF2B5EF4-FFF2-40B4-BE49-F238E27FC236}">
                <a16:creationId xmlns:a16="http://schemas.microsoft.com/office/drawing/2014/main" id="{78F505B1-C218-4CAE-B45A-65790CEAAF44}"/>
              </a:ext>
            </a:extLst>
          </p:cNvPr>
          <p:cNvSpPr txBox="1"/>
          <p:nvPr/>
        </p:nvSpPr>
        <p:spPr>
          <a:xfrm>
            <a:off x="2383764" y="4789213"/>
            <a:ext cx="792205" cy="461665"/>
          </a:xfrm>
          <a:prstGeom prst="rect">
            <a:avLst/>
          </a:prstGeom>
          <a:noFill/>
        </p:spPr>
        <p:txBody>
          <a:bodyPr wrap="none" rtlCol="0">
            <a:spAutoFit/>
          </a:bodyPr>
          <a:lstStyle/>
          <a:p>
            <a:r>
              <a:rPr lang="en-GB" sz="2400" dirty="0">
                <a:solidFill>
                  <a:srgbClr val="FFFF00"/>
                </a:solidFill>
                <a:latin typeface="Raleway" panose="020B0503030101060003" pitchFamily="34" charset="0"/>
              </a:rPr>
              <a:t>DRE</a:t>
            </a:r>
          </a:p>
        </p:txBody>
      </p:sp>
    </p:spTree>
    <p:extLst>
      <p:ext uri="{BB962C8B-B14F-4D97-AF65-F5344CB8AC3E}">
        <p14:creationId xmlns:p14="http://schemas.microsoft.com/office/powerpoint/2010/main" val="3285158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1C41-459E-4569-9ED7-0DEF9FBCA3F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31DA301B-96EC-4946-B115-73360D8ED757}"/>
              </a:ext>
            </a:extLst>
          </p:cNvPr>
          <p:cNvSpPr>
            <a:spLocks noGrp="1"/>
          </p:cNvSpPr>
          <p:nvPr>
            <p:ph idx="1"/>
          </p:nvPr>
        </p:nvSpPr>
        <p:spPr/>
        <p:txBody>
          <a:bodyPr/>
          <a:lstStyle/>
          <a:p>
            <a:endParaRPr lang="en-GB"/>
          </a:p>
        </p:txBody>
      </p:sp>
      <p:pic>
        <p:nvPicPr>
          <p:cNvPr id="5" name="Picture 4" descr="DevOps Learning Guide for Agile, Git, &amp; CI - Google Chrome">
            <a:extLst>
              <a:ext uri="{FF2B5EF4-FFF2-40B4-BE49-F238E27FC236}">
                <a16:creationId xmlns:a16="http://schemas.microsoft.com/office/drawing/2014/main" id="{4AF1182E-C5ED-44B9-B40B-D290011A0245}"/>
              </a:ext>
            </a:extLst>
          </p:cNvPr>
          <p:cNvPicPr>
            <a:picLocks noChangeAspect="1"/>
          </p:cNvPicPr>
          <p:nvPr/>
        </p:nvPicPr>
        <p:blipFill rotWithShape="1">
          <a:blip r:embed="rId3"/>
          <a:srcRect l="7381" t="9350" r="16309" b="17399"/>
          <a:stretch/>
        </p:blipFill>
        <p:spPr>
          <a:xfrm>
            <a:off x="3802742" y="1279952"/>
            <a:ext cx="8215086" cy="4301339"/>
          </a:xfrm>
          <a:prstGeom prst="rect">
            <a:avLst/>
          </a:prstGeom>
        </p:spPr>
      </p:pic>
      <p:sp>
        <p:nvSpPr>
          <p:cNvPr id="6" name="Rectangle 5">
            <a:extLst>
              <a:ext uri="{FF2B5EF4-FFF2-40B4-BE49-F238E27FC236}">
                <a16:creationId xmlns:a16="http://schemas.microsoft.com/office/drawing/2014/main" id="{0C4181BF-1D10-450C-B08D-4936F4A9B2DB}"/>
              </a:ext>
            </a:extLst>
          </p:cNvPr>
          <p:cNvSpPr/>
          <p:nvPr/>
        </p:nvSpPr>
        <p:spPr>
          <a:xfrm>
            <a:off x="5007429" y="2525487"/>
            <a:ext cx="2844800" cy="435428"/>
          </a:xfrm>
          <a:prstGeom prst="rect">
            <a:avLst/>
          </a:prstGeom>
          <a:noFill/>
          <a:ln w="57150">
            <a:solidFill>
              <a:srgbClr val="FE99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87D7EFE4-4C52-4784-9EEC-27A459809F65}"/>
              </a:ext>
            </a:extLst>
          </p:cNvPr>
          <p:cNvGrpSpPr/>
          <p:nvPr/>
        </p:nvGrpSpPr>
        <p:grpSpPr>
          <a:xfrm>
            <a:off x="240490" y="3777408"/>
            <a:ext cx="9034139" cy="1479795"/>
            <a:chOff x="240490" y="4295410"/>
            <a:chExt cx="7124502" cy="1166996"/>
          </a:xfrm>
        </p:grpSpPr>
        <p:pic>
          <p:nvPicPr>
            <p:cNvPr id="8" name="Picture 7" descr="DevOps Learning Guide for Agile, Git, &amp; CI - Google Chrome">
              <a:extLst>
                <a:ext uri="{FF2B5EF4-FFF2-40B4-BE49-F238E27FC236}">
                  <a16:creationId xmlns:a16="http://schemas.microsoft.com/office/drawing/2014/main" id="{71536824-DF51-43AB-940B-A3B525D77CEC}"/>
                </a:ext>
              </a:extLst>
            </p:cNvPr>
            <p:cNvPicPr>
              <a:picLocks noChangeAspect="1"/>
            </p:cNvPicPr>
            <p:nvPr/>
          </p:nvPicPr>
          <p:blipFill rotWithShape="1">
            <a:blip r:embed="rId3"/>
            <a:srcRect l="18369" t="30511" r="55341" b="61757"/>
            <a:stretch/>
          </p:blipFill>
          <p:spPr>
            <a:xfrm>
              <a:off x="240491" y="4319406"/>
              <a:ext cx="7124501" cy="1143000"/>
            </a:xfrm>
            <a:prstGeom prst="rect">
              <a:avLst/>
            </a:prstGeom>
          </p:spPr>
        </p:pic>
        <p:sp>
          <p:nvSpPr>
            <p:cNvPr id="9" name="Rectangle 8">
              <a:extLst>
                <a:ext uri="{FF2B5EF4-FFF2-40B4-BE49-F238E27FC236}">
                  <a16:creationId xmlns:a16="http://schemas.microsoft.com/office/drawing/2014/main" id="{FC3B7414-5265-427A-BCCA-55AE37AA2FD1}"/>
                </a:ext>
              </a:extLst>
            </p:cNvPr>
            <p:cNvSpPr/>
            <p:nvPr/>
          </p:nvSpPr>
          <p:spPr>
            <a:xfrm>
              <a:off x="240490" y="4295410"/>
              <a:ext cx="7124501" cy="1166995"/>
            </a:xfrm>
            <a:prstGeom prst="rect">
              <a:avLst/>
            </a:prstGeom>
            <a:noFill/>
            <a:ln w="76200">
              <a:solidFill>
                <a:srgbClr val="FE99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10" name="Straight Connector 9">
            <a:extLst>
              <a:ext uri="{FF2B5EF4-FFF2-40B4-BE49-F238E27FC236}">
                <a16:creationId xmlns:a16="http://schemas.microsoft.com/office/drawing/2014/main" id="{224AAB7B-2739-42D5-B21E-85E2721571B4}"/>
              </a:ext>
            </a:extLst>
          </p:cNvPr>
          <p:cNvCxnSpPr>
            <a:cxnSpLocks/>
          </p:cNvCxnSpPr>
          <p:nvPr/>
        </p:nvCxnSpPr>
        <p:spPr>
          <a:xfrm flipH="1">
            <a:off x="219075" y="2507457"/>
            <a:ext cx="4788354" cy="1245394"/>
          </a:xfrm>
          <a:prstGeom prst="line">
            <a:avLst/>
          </a:prstGeom>
          <a:ln>
            <a:solidFill>
              <a:srgbClr val="FE990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8EB37DE-244A-4CA2-A854-4D162675FE78}"/>
              </a:ext>
            </a:extLst>
          </p:cNvPr>
          <p:cNvCxnSpPr>
            <a:cxnSpLocks/>
          </p:cNvCxnSpPr>
          <p:nvPr/>
        </p:nvCxnSpPr>
        <p:spPr>
          <a:xfrm>
            <a:off x="7852229" y="2547228"/>
            <a:ext cx="1422399" cy="1205623"/>
          </a:xfrm>
          <a:prstGeom prst="line">
            <a:avLst/>
          </a:prstGeom>
          <a:ln>
            <a:solidFill>
              <a:srgbClr val="FE990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0477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3832B-EB4B-4FB7-BF5E-E2DE76ABEF79}"/>
              </a:ext>
            </a:extLst>
          </p:cNvPr>
          <p:cNvSpPr>
            <a:spLocks noGrp="1"/>
          </p:cNvSpPr>
          <p:nvPr>
            <p:ph type="title"/>
          </p:nvPr>
        </p:nvSpPr>
        <p:spPr/>
        <p:txBody>
          <a:bodyPr/>
          <a:lstStyle/>
          <a:p>
            <a:endParaRPr lang="en-GB"/>
          </a:p>
        </p:txBody>
      </p:sp>
      <p:pic>
        <p:nvPicPr>
          <p:cNvPr id="2050" name="Picture 2" descr="Image result for gerald weinberg">
            <a:extLst>
              <a:ext uri="{FF2B5EF4-FFF2-40B4-BE49-F238E27FC236}">
                <a16:creationId xmlns:a16="http://schemas.microsoft.com/office/drawing/2014/main" id="{BA84B1CE-A6C2-4C4C-9EF2-27C63D2BD4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542"/>
          <a:stretch/>
        </p:blipFill>
        <p:spPr bwMode="auto">
          <a:xfrm>
            <a:off x="0" y="1"/>
            <a:ext cx="12192000" cy="5461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A99B38CF-5E03-4C1E-8973-01FFD78CD383}"/>
              </a:ext>
            </a:extLst>
          </p:cNvPr>
          <p:cNvSpPr txBox="1">
            <a:spLocks/>
          </p:cNvSpPr>
          <p:nvPr/>
        </p:nvSpPr>
        <p:spPr bwMode="auto">
          <a:xfrm>
            <a:off x="838200" y="260622"/>
            <a:ext cx="10515600" cy="1864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GB" dirty="0">
                <a:solidFill>
                  <a:schemeClr val="tx1"/>
                </a:solidFill>
                <a:latin typeface="+mj-lt"/>
              </a:rPr>
              <a:t>“No matter what they tell you, it’s always a people problem”</a:t>
            </a:r>
          </a:p>
          <a:p>
            <a:pPr>
              <a:lnSpc>
                <a:spcPct val="120000"/>
              </a:lnSpc>
            </a:pPr>
            <a:r>
              <a:rPr lang="en-GB" sz="3200" i="1" dirty="0">
                <a:solidFill>
                  <a:schemeClr val="tx1"/>
                </a:solidFill>
                <a:latin typeface="+mj-lt"/>
              </a:rPr>
              <a:t>Gerald Weinberg</a:t>
            </a:r>
            <a:endParaRPr lang="en-GB" sz="3600" i="1" dirty="0">
              <a:solidFill>
                <a:schemeClr val="tx1"/>
              </a:solidFill>
              <a:latin typeface="+mj-lt"/>
            </a:endParaRPr>
          </a:p>
        </p:txBody>
      </p:sp>
    </p:spTree>
    <p:extLst>
      <p:ext uri="{BB962C8B-B14F-4D97-AF65-F5344CB8AC3E}">
        <p14:creationId xmlns:p14="http://schemas.microsoft.com/office/powerpoint/2010/main" val="2651270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B8540-6367-462D-946A-3891DD56C0D7}"/>
              </a:ext>
            </a:extLst>
          </p:cNvPr>
          <p:cNvSpPr>
            <a:spLocks noGrp="1"/>
          </p:cNvSpPr>
          <p:nvPr>
            <p:ph type="title"/>
          </p:nvPr>
        </p:nvSpPr>
        <p:spPr/>
        <p:txBody>
          <a:bodyPr/>
          <a:lstStyle/>
          <a:p>
            <a:endParaRPr lang="en-GB"/>
          </a:p>
        </p:txBody>
      </p:sp>
      <p:sp>
        <p:nvSpPr>
          <p:cNvPr id="11" name="Content Placeholder 10">
            <a:extLst>
              <a:ext uri="{FF2B5EF4-FFF2-40B4-BE49-F238E27FC236}">
                <a16:creationId xmlns:a16="http://schemas.microsoft.com/office/drawing/2014/main" id="{86981012-5823-4869-87D3-B2711E563BB8}"/>
              </a:ext>
            </a:extLst>
          </p:cNvPr>
          <p:cNvSpPr>
            <a:spLocks noGrp="1"/>
          </p:cNvSpPr>
          <p:nvPr>
            <p:ph idx="1"/>
          </p:nvPr>
        </p:nvSpPr>
        <p:spPr/>
        <p:txBody>
          <a:bodyPr/>
          <a:lstStyle/>
          <a:p>
            <a:endParaRPr lang="en-GB"/>
          </a:p>
        </p:txBody>
      </p:sp>
      <p:pic>
        <p:nvPicPr>
          <p:cNvPr id="12" name="Content Placeholder 8" descr="A picture containing person, man, glasses, holding&#10;&#10;Description automatically generated">
            <a:extLst>
              <a:ext uri="{FF2B5EF4-FFF2-40B4-BE49-F238E27FC236}">
                <a16:creationId xmlns:a16="http://schemas.microsoft.com/office/drawing/2014/main" id="{D21936F4-5910-4079-8EC8-DDBC4E795B83}"/>
              </a:ext>
            </a:extLst>
          </p:cNvPr>
          <p:cNvPicPr>
            <a:picLocks noChangeAspect="1"/>
          </p:cNvPicPr>
          <p:nvPr/>
        </p:nvPicPr>
        <p:blipFill rotWithShape="1">
          <a:blip r:embed="rId3">
            <a:extLst>
              <a:ext uri="{28A0092B-C50C-407E-A947-70E740481C1C}">
                <a14:useLocalDpi xmlns:a14="http://schemas.microsoft.com/office/drawing/2010/main" val="0"/>
              </a:ext>
            </a:extLst>
          </a:blip>
          <a:srcRect t="12203" b="30595"/>
          <a:stretch/>
        </p:blipFill>
        <p:spPr>
          <a:xfrm>
            <a:off x="0" y="-1"/>
            <a:ext cx="12192000" cy="5581291"/>
          </a:xfrm>
          <a:prstGeom prst="rect">
            <a:avLst/>
          </a:prstGeom>
        </p:spPr>
      </p:pic>
      <p:sp>
        <p:nvSpPr>
          <p:cNvPr id="13" name="Title 3">
            <a:extLst>
              <a:ext uri="{FF2B5EF4-FFF2-40B4-BE49-F238E27FC236}">
                <a16:creationId xmlns:a16="http://schemas.microsoft.com/office/drawing/2014/main" id="{6AF3C8BB-D485-4FBC-874B-BF997DAD000F}"/>
              </a:ext>
            </a:extLst>
          </p:cNvPr>
          <p:cNvSpPr txBox="1">
            <a:spLocks/>
          </p:cNvSpPr>
          <p:nvPr/>
        </p:nvSpPr>
        <p:spPr bwMode="auto">
          <a:xfrm>
            <a:off x="5095875" y="804576"/>
            <a:ext cx="6829425" cy="2768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32500" lnSpcReduction="200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7200" dirty="0">
                <a:solidFill>
                  <a:schemeClr val="tx1"/>
                </a:solidFill>
                <a:latin typeface="+mj-lt"/>
              </a:rPr>
              <a:t>“DevOps provides a shared language that bridges many silos – not just ‘dev’ and ‘ops’. This language enables tech folks to collaborate intelligently with senior leadership and budget holders, as well as other business functions like sales and marketing. DevOps means optimising for the whole in the broadest sense.”</a:t>
            </a:r>
          </a:p>
          <a:p>
            <a:pPr algn="r">
              <a:lnSpc>
                <a:spcPct val="100000"/>
              </a:lnSpc>
            </a:pPr>
            <a:r>
              <a:rPr lang="en-GB" sz="5900" i="1" dirty="0">
                <a:solidFill>
                  <a:schemeClr val="tx1"/>
                </a:solidFill>
                <a:latin typeface="+mj-lt"/>
              </a:rPr>
              <a:t>Alex Yates</a:t>
            </a:r>
          </a:p>
        </p:txBody>
      </p:sp>
    </p:spTree>
    <p:extLst>
      <p:ext uri="{BB962C8B-B14F-4D97-AF65-F5344CB8AC3E}">
        <p14:creationId xmlns:p14="http://schemas.microsoft.com/office/powerpoint/2010/main" val="99760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A839-5903-42E0-8570-2FB1D7E2D9B4}"/>
              </a:ext>
            </a:extLst>
          </p:cNvPr>
          <p:cNvSpPr>
            <a:spLocks noGrp="1"/>
          </p:cNvSpPr>
          <p:nvPr>
            <p:ph type="title"/>
          </p:nvPr>
        </p:nvSpPr>
        <p:spPr/>
        <p:txBody>
          <a:bodyPr/>
          <a:lstStyle/>
          <a:p>
            <a:r>
              <a:rPr lang="en-GB" dirty="0"/>
              <a:t>What does this mean for me?</a:t>
            </a:r>
          </a:p>
        </p:txBody>
      </p:sp>
      <p:sp>
        <p:nvSpPr>
          <p:cNvPr id="3" name="Content Placeholder 2">
            <a:extLst>
              <a:ext uri="{FF2B5EF4-FFF2-40B4-BE49-F238E27FC236}">
                <a16:creationId xmlns:a16="http://schemas.microsoft.com/office/drawing/2014/main" id="{1F14F088-91E6-407E-A238-1714EC3C812C}"/>
              </a:ext>
            </a:extLst>
          </p:cNvPr>
          <p:cNvSpPr>
            <a:spLocks noGrp="1"/>
          </p:cNvSpPr>
          <p:nvPr>
            <p:ph idx="1"/>
          </p:nvPr>
        </p:nvSpPr>
        <p:spPr/>
        <p:txBody>
          <a:bodyPr>
            <a:normAutofit/>
          </a:bodyPr>
          <a:lstStyle/>
          <a:p>
            <a:pPr marL="0" indent="0">
              <a:buNone/>
            </a:pPr>
            <a:r>
              <a:rPr lang="en-GB" b="1" dirty="0">
                <a:solidFill>
                  <a:srgbClr val="FE9901"/>
                </a:solidFill>
                <a:latin typeface="+mj-lt"/>
              </a:rPr>
              <a:t>Value: </a:t>
            </a:r>
            <a:r>
              <a:rPr lang="en-GB" dirty="0">
                <a:latin typeface="+mj-lt"/>
              </a:rPr>
              <a:t>Relentless focus on users. Understanding the value of your work.</a:t>
            </a:r>
          </a:p>
          <a:p>
            <a:pPr marL="0" indent="0">
              <a:buNone/>
            </a:pPr>
            <a:endParaRPr lang="en-GB" dirty="0">
              <a:latin typeface="+mj-lt"/>
            </a:endParaRPr>
          </a:p>
          <a:p>
            <a:pPr marL="0" indent="0">
              <a:buNone/>
            </a:pPr>
            <a:r>
              <a:rPr lang="en-GB" b="1" dirty="0">
                <a:solidFill>
                  <a:srgbClr val="FE9901"/>
                </a:solidFill>
                <a:latin typeface="+mj-lt"/>
              </a:rPr>
              <a:t>People: </a:t>
            </a:r>
            <a:r>
              <a:rPr lang="en-GB" dirty="0">
                <a:latin typeface="+mj-lt"/>
              </a:rPr>
              <a:t>Always be learning. Small, autonomous teams with broad skills.</a:t>
            </a:r>
          </a:p>
          <a:p>
            <a:pPr marL="0" indent="0">
              <a:buNone/>
            </a:pPr>
            <a:r>
              <a:rPr lang="en-GB" b="1" dirty="0">
                <a:solidFill>
                  <a:srgbClr val="FE9901"/>
                </a:solidFill>
                <a:latin typeface="+mj-lt"/>
              </a:rPr>
              <a:t>Process: </a:t>
            </a:r>
            <a:r>
              <a:rPr lang="en-GB" dirty="0">
                <a:latin typeface="+mj-lt"/>
              </a:rPr>
              <a:t>Collaboration. Feedback. Visualise the VSM and constraints.</a:t>
            </a:r>
          </a:p>
          <a:p>
            <a:pPr marL="0" indent="0">
              <a:buNone/>
            </a:pPr>
            <a:r>
              <a:rPr lang="en-GB" b="1" dirty="0">
                <a:solidFill>
                  <a:srgbClr val="FE9901"/>
                </a:solidFill>
                <a:latin typeface="+mj-lt"/>
              </a:rPr>
              <a:t>Products: </a:t>
            </a:r>
            <a:r>
              <a:rPr lang="en-GB" dirty="0">
                <a:latin typeface="+mj-lt"/>
              </a:rPr>
              <a:t>Git. CI/CD tools. Infra as code. Test frameworks. Telemetry.</a:t>
            </a:r>
          </a:p>
          <a:p>
            <a:pPr marL="0" indent="0">
              <a:buNone/>
            </a:pPr>
            <a:endParaRPr lang="en-GB" dirty="0">
              <a:latin typeface="+mj-lt"/>
            </a:endParaRPr>
          </a:p>
          <a:p>
            <a:pPr marL="0" indent="0">
              <a:buNone/>
            </a:pPr>
            <a:r>
              <a:rPr lang="en-GB" b="1" dirty="0">
                <a:solidFill>
                  <a:srgbClr val="FE9901"/>
                </a:solidFill>
                <a:latin typeface="+mj-lt"/>
              </a:rPr>
              <a:t>Metrics: </a:t>
            </a:r>
            <a:r>
              <a:rPr lang="en-GB" dirty="0">
                <a:latin typeface="+mj-lt"/>
              </a:rPr>
              <a:t>Lead time, Deploy frequency, MTTR, Change fail %</a:t>
            </a:r>
          </a:p>
        </p:txBody>
      </p:sp>
    </p:spTree>
    <p:extLst>
      <p:ext uri="{BB962C8B-B14F-4D97-AF65-F5344CB8AC3E}">
        <p14:creationId xmlns:p14="http://schemas.microsoft.com/office/powerpoint/2010/main" val="1372874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BA283A-C54E-422C-AFDA-77D0F37936B6}"/>
              </a:ext>
            </a:extLst>
          </p:cNvPr>
          <p:cNvSpPr>
            <a:spLocks noGrp="1"/>
          </p:cNvSpPr>
          <p:nvPr>
            <p:ph idx="1"/>
          </p:nvPr>
        </p:nvSpPr>
        <p:spPr/>
        <p:txBody>
          <a:bodyPr/>
          <a:lstStyle/>
          <a:p>
            <a:endParaRPr lang="en-GB"/>
          </a:p>
        </p:txBody>
      </p:sp>
      <p:pic>
        <p:nvPicPr>
          <p:cNvPr id="8194" name="Picture 2" descr="People of ACM - Nicole Forsgren">
            <a:extLst>
              <a:ext uri="{FF2B5EF4-FFF2-40B4-BE49-F238E27FC236}">
                <a16:creationId xmlns:a16="http://schemas.microsoft.com/office/drawing/2014/main" id="{CEA7B3A7-C0DD-4833-9899-93BA11EA7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58" b="13805"/>
          <a:stretch/>
        </p:blipFill>
        <p:spPr bwMode="auto">
          <a:xfrm>
            <a:off x="0" y="0"/>
            <a:ext cx="12192000" cy="55812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E034F2B5-F03F-4ADC-B0E3-E3B37BAAA3C3}"/>
              </a:ext>
            </a:extLst>
          </p:cNvPr>
          <p:cNvSpPr txBox="1">
            <a:spLocks/>
          </p:cNvSpPr>
          <p:nvPr/>
        </p:nvSpPr>
        <p:spPr bwMode="auto">
          <a:xfrm>
            <a:off x="419100" y="378295"/>
            <a:ext cx="5133975" cy="4824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55000" lnSpcReduction="200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GB" sz="7200" dirty="0">
                <a:solidFill>
                  <a:schemeClr val="tx1"/>
                </a:solidFill>
                <a:latin typeface="+mj-lt"/>
              </a:rPr>
              <a:t>“The key to successful change is measuring and understanding the right things with a focus on capabilities—not on maturity.”</a:t>
            </a:r>
          </a:p>
          <a:p>
            <a:pPr>
              <a:lnSpc>
                <a:spcPct val="100000"/>
              </a:lnSpc>
            </a:pPr>
            <a:r>
              <a:rPr lang="en-GB" sz="5900" i="1" dirty="0">
                <a:solidFill>
                  <a:schemeClr val="tx1"/>
                </a:solidFill>
                <a:latin typeface="+mj-lt"/>
              </a:rPr>
              <a:t>Nicole </a:t>
            </a:r>
            <a:r>
              <a:rPr lang="en-GB" sz="5900" i="1" dirty="0" err="1">
                <a:solidFill>
                  <a:schemeClr val="tx1"/>
                </a:solidFill>
                <a:latin typeface="+mj-lt"/>
              </a:rPr>
              <a:t>Forsgren</a:t>
            </a:r>
            <a:r>
              <a:rPr lang="en-GB" sz="5900" i="1" dirty="0">
                <a:solidFill>
                  <a:schemeClr val="tx1"/>
                </a:solidFill>
                <a:latin typeface="+mj-lt"/>
              </a:rPr>
              <a:t>, Accelerate </a:t>
            </a:r>
          </a:p>
        </p:txBody>
      </p:sp>
    </p:spTree>
    <p:extLst>
      <p:ext uri="{BB962C8B-B14F-4D97-AF65-F5344CB8AC3E}">
        <p14:creationId xmlns:p14="http://schemas.microsoft.com/office/powerpoint/2010/main" val="389574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5018-21AC-469D-BA3D-A6FE0EEC0E97}"/>
              </a:ext>
            </a:extLst>
          </p:cNvPr>
          <p:cNvSpPr>
            <a:spLocks noGrp="1"/>
          </p:cNvSpPr>
          <p:nvPr>
            <p:ph type="title"/>
          </p:nvPr>
        </p:nvSpPr>
        <p:spPr/>
        <p:txBody>
          <a:bodyPr/>
          <a:lstStyle/>
          <a:p>
            <a:endParaRPr lang="en-GB"/>
          </a:p>
        </p:txBody>
      </p:sp>
      <p:pic>
        <p:nvPicPr>
          <p:cNvPr id="1026" name="Picture 2" descr="Image result for simon sinek">
            <a:extLst>
              <a:ext uri="{FF2B5EF4-FFF2-40B4-BE49-F238E27FC236}">
                <a16:creationId xmlns:a16="http://schemas.microsoft.com/office/drawing/2014/main" id="{6637C5DA-9018-4EAA-B28D-F7C746AC77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47" b="26918"/>
          <a:stretch/>
        </p:blipFill>
        <p:spPr bwMode="auto">
          <a:xfrm>
            <a:off x="1" y="1"/>
            <a:ext cx="12191999" cy="54483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BF8DCF54-4F9C-49D7-B896-EC29B54C1FA8}"/>
              </a:ext>
            </a:extLst>
          </p:cNvPr>
          <p:cNvSpPr txBox="1">
            <a:spLocks/>
          </p:cNvSpPr>
          <p:nvPr/>
        </p:nvSpPr>
        <p:spPr bwMode="auto">
          <a:xfrm>
            <a:off x="838200" y="373834"/>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dirty="0">
                <a:solidFill>
                  <a:schemeClr val="bg1"/>
                </a:solidFill>
                <a:latin typeface="Raleway" panose="020B0503030101060003" pitchFamily="34" charset="0"/>
              </a:rPr>
              <a:t>“Start with Why”</a:t>
            </a:r>
            <a:br>
              <a:rPr lang="en-GB" dirty="0">
                <a:solidFill>
                  <a:schemeClr val="bg1"/>
                </a:solidFill>
                <a:latin typeface="Raleway" panose="020B0503030101060003" pitchFamily="34" charset="0"/>
              </a:rPr>
            </a:br>
            <a:r>
              <a:rPr lang="en-GB" sz="3200" i="1" dirty="0">
                <a:solidFill>
                  <a:schemeClr val="bg1"/>
                </a:solidFill>
                <a:latin typeface="Raleway" panose="020B0503030101060003" pitchFamily="34" charset="0"/>
              </a:rPr>
              <a:t>Simon Sinek</a:t>
            </a:r>
            <a:endParaRPr lang="en-GB" i="1" dirty="0">
              <a:solidFill>
                <a:schemeClr val="bg1"/>
              </a:solidFill>
              <a:latin typeface="Raleway" panose="020B0503030101060003" pitchFamily="34" charset="0"/>
            </a:endParaRPr>
          </a:p>
        </p:txBody>
      </p:sp>
    </p:spTree>
    <p:extLst>
      <p:ext uri="{BB962C8B-B14F-4D97-AF65-F5344CB8AC3E}">
        <p14:creationId xmlns:p14="http://schemas.microsoft.com/office/powerpoint/2010/main" val="1730290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B5E8A-B476-4148-AC8C-C74A1E415E95}"/>
              </a:ext>
            </a:extLst>
          </p:cNvPr>
          <p:cNvSpPr txBox="1">
            <a:spLocks/>
          </p:cNvSpPr>
          <p:nvPr/>
        </p:nvSpPr>
        <p:spPr bwMode="auto">
          <a:xfrm>
            <a:off x="838200" y="373834"/>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dirty="0">
                <a:solidFill>
                  <a:schemeClr val="tx1"/>
                </a:solidFill>
                <a:latin typeface="Raleway" panose="020B0503030101060003" pitchFamily="34" charset="0"/>
              </a:rPr>
              <a:t>“Start with Why”</a:t>
            </a:r>
            <a:br>
              <a:rPr lang="en-GB" dirty="0">
                <a:solidFill>
                  <a:schemeClr val="tx1"/>
                </a:solidFill>
                <a:latin typeface="Raleway" panose="020B0503030101060003" pitchFamily="34" charset="0"/>
              </a:rPr>
            </a:br>
            <a:r>
              <a:rPr lang="en-GB" sz="3200" i="1" dirty="0">
                <a:solidFill>
                  <a:schemeClr val="tx1"/>
                </a:solidFill>
                <a:latin typeface="Raleway" panose="020B0503030101060003" pitchFamily="34" charset="0"/>
              </a:rPr>
              <a:t>Simon Sinek</a:t>
            </a:r>
            <a:endParaRPr lang="en-GB" i="1" dirty="0">
              <a:solidFill>
                <a:schemeClr val="tx1"/>
              </a:solidFill>
              <a:latin typeface="Raleway" panose="020B0503030101060003" pitchFamily="34" charset="0"/>
            </a:endParaRPr>
          </a:p>
        </p:txBody>
      </p:sp>
      <p:pic>
        <p:nvPicPr>
          <p:cNvPr id="5" name="Picture 2" descr="Image result for start with why">
            <a:extLst>
              <a:ext uri="{FF2B5EF4-FFF2-40B4-BE49-F238E27FC236}">
                <a16:creationId xmlns:a16="http://schemas.microsoft.com/office/drawing/2014/main" id="{62136C55-6D68-44D5-B956-AB3678725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842" y="722470"/>
            <a:ext cx="4542315" cy="462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8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2EF61-561A-4D0A-9C82-E841C4FBC638}"/>
              </a:ext>
            </a:extLst>
          </p:cNvPr>
          <p:cNvSpPr>
            <a:spLocks noGrp="1"/>
          </p:cNvSpPr>
          <p:nvPr>
            <p:ph type="title"/>
          </p:nvPr>
        </p:nvSpPr>
        <p:spPr/>
        <p:txBody>
          <a:bodyPr/>
          <a:lstStyle/>
          <a:p>
            <a:r>
              <a:rPr lang="en-GB" dirty="0"/>
              <a:t>Why?</a:t>
            </a:r>
          </a:p>
        </p:txBody>
      </p:sp>
      <p:sp>
        <p:nvSpPr>
          <p:cNvPr id="5" name="Text Placeholder 4">
            <a:extLst>
              <a:ext uri="{FF2B5EF4-FFF2-40B4-BE49-F238E27FC236}">
                <a16:creationId xmlns:a16="http://schemas.microsoft.com/office/drawing/2014/main" id="{8F2ADE17-DB74-42F2-A25C-9C9B3F2F062F}"/>
              </a:ext>
            </a:extLst>
          </p:cNvPr>
          <p:cNvSpPr>
            <a:spLocks noGrp="1"/>
          </p:cNvSpPr>
          <p:nvPr>
            <p:ph type="body" idx="1"/>
          </p:nvPr>
        </p:nvSpPr>
        <p:spPr/>
        <p:txBody>
          <a:bodyPr/>
          <a:lstStyle/>
          <a:p>
            <a:r>
              <a:rPr lang="en-GB" dirty="0"/>
              <a:t>Why should everyone care about DevOps?</a:t>
            </a:r>
          </a:p>
        </p:txBody>
      </p:sp>
    </p:spTree>
    <p:extLst>
      <p:ext uri="{BB962C8B-B14F-4D97-AF65-F5344CB8AC3E}">
        <p14:creationId xmlns:p14="http://schemas.microsoft.com/office/powerpoint/2010/main" val="18530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FAFA-FB44-47C4-820A-3D92868C2461}"/>
              </a:ext>
            </a:extLst>
          </p:cNvPr>
          <p:cNvSpPr>
            <a:spLocks noGrp="1"/>
          </p:cNvSpPr>
          <p:nvPr>
            <p:ph type="title"/>
          </p:nvPr>
        </p:nvSpPr>
        <p:spPr>
          <a:xfrm>
            <a:off x="838200" y="142875"/>
            <a:ext cx="10515600" cy="1200943"/>
          </a:xfrm>
        </p:spPr>
        <p:txBody>
          <a:bodyPr/>
          <a:lstStyle/>
          <a:p>
            <a:r>
              <a:rPr lang="en-GB" dirty="0"/>
              <a:t>The Core Chronic Conflict</a:t>
            </a:r>
          </a:p>
        </p:txBody>
      </p:sp>
      <p:sp>
        <p:nvSpPr>
          <p:cNvPr id="4" name="Content Placeholder 3">
            <a:extLst>
              <a:ext uri="{FF2B5EF4-FFF2-40B4-BE49-F238E27FC236}">
                <a16:creationId xmlns:a16="http://schemas.microsoft.com/office/drawing/2014/main" id="{0E93A492-5EB1-4158-AE23-0AB28D72B40B}"/>
              </a:ext>
            </a:extLst>
          </p:cNvPr>
          <p:cNvSpPr>
            <a:spLocks noGrp="1"/>
          </p:cNvSpPr>
          <p:nvPr>
            <p:ph sz="half" idx="1"/>
          </p:nvPr>
        </p:nvSpPr>
        <p:spPr>
          <a:xfrm>
            <a:off x="838199" y="1285875"/>
            <a:ext cx="5848351" cy="4891088"/>
          </a:xfrm>
        </p:spPr>
        <p:txBody>
          <a:bodyPr/>
          <a:lstStyle/>
          <a:p>
            <a:pPr marL="0" indent="0">
              <a:buNone/>
            </a:pPr>
            <a:r>
              <a:rPr lang="en-GB" dirty="0">
                <a:latin typeface="+mj-lt"/>
              </a:rPr>
              <a:t>Responding to urgent business needs</a:t>
            </a:r>
          </a:p>
          <a:p>
            <a:pPr marL="0" indent="0">
              <a:buNone/>
            </a:pPr>
            <a:r>
              <a:rPr lang="en-GB" dirty="0">
                <a:latin typeface="+mj-lt"/>
              </a:rPr>
              <a:t>Innovation and experimentation</a:t>
            </a:r>
          </a:p>
          <a:p>
            <a:pPr marL="0" indent="0">
              <a:buNone/>
            </a:pPr>
            <a:r>
              <a:rPr lang="en-GB" dirty="0">
                <a:latin typeface="+mj-lt"/>
              </a:rPr>
              <a:t>Rapid time to market</a:t>
            </a:r>
          </a:p>
        </p:txBody>
      </p:sp>
      <p:sp>
        <p:nvSpPr>
          <p:cNvPr id="5" name="Content Placeholder 4">
            <a:extLst>
              <a:ext uri="{FF2B5EF4-FFF2-40B4-BE49-F238E27FC236}">
                <a16:creationId xmlns:a16="http://schemas.microsoft.com/office/drawing/2014/main" id="{86280391-BBCB-4C53-8F1C-1B1B99F9A871}"/>
              </a:ext>
            </a:extLst>
          </p:cNvPr>
          <p:cNvSpPr>
            <a:spLocks noGrp="1"/>
          </p:cNvSpPr>
          <p:nvPr>
            <p:ph sz="half" idx="2"/>
          </p:nvPr>
        </p:nvSpPr>
        <p:spPr>
          <a:xfrm>
            <a:off x="5638800" y="1285875"/>
            <a:ext cx="5715000" cy="4891088"/>
          </a:xfrm>
        </p:spPr>
        <p:txBody>
          <a:bodyPr/>
          <a:lstStyle/>
          <a:p>
            <a:pPr marL="0" indent="0" algn="r">
              <a:buNone/>
            </a:pPr>
            <a:r>
              <a:rPr lang="en-GB" dirty="0">
                <a:latin typeface="+mj-lt"/>
              </a:rPr>
              <a:t>Stable, Secure, Reliable IT</a:t>
            </a:r>
          </a:p>
          <a:p>
            <a:pPr marL="0" indent="0" algn="r">
              <a:buNone/>
            </a:pPr>
            <a:r>
              <a:rPr lang="en-GB" dirty="0">
                <a:latin typeface="+mj-lt"/>
              </a:rPr>
              <a:t>Maintaining existing systems</a:t>
            </a:r>
          </a:p>
          <a:p>
            <a:pPr marL="0" indent="0" algn="r">
              <a:buNone/>
            </a:pPr>
            <a:r>
              <a:rPr lang="en-GB" dirty="0">
                <a:latin typeface="+mj-lt"/>
              </a:rPr>
              <a:t>Compliance and Data Protection</a:t>
            </a:r>
          </a:p>
        </p:txBody>
      </p:sp>
      <p:pic>
        <p:nvPicPr>
          <p:cNvPr id="7" name="Picture 2">
            <a:extLst>
              <a:ext uri="{FF2B5EF4-FFF2-40B4-BE49-F238E27FC236}">
                <a16:creationId xmlns:a16="http://schemas.microsoft.com/office/drawing/2014/main" id="{741FA006-622C-4337-B6CC-3C30E2441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76" b="7929"/>
          <a:stretch/>
        </p:blipFill>
        <p:spPr bwMode="auto">
          <a:xfrm>
            <a:off x="3773487" y="2990850"/>
            <a:ext cx="4645025"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771D0153-94E6-471F-BDAE-EF6035D29BEF}"/>
              </a:ext>
            </a:extLst>
          </p:cNvPr>
          <p:cNvSpPr txBox="1">
            <a:spLocks/>
          </p:cNvSpPr>
          <p:nvPr/>
        </p:nvSpPr>
        <p:spPr>
          <a:xfrm>
            <a:off x="8334375" y="5310187"/>
            <a:ext cx="1817688" cy="2619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dirty="0">
                <a:latin typeface="+mj-lt"/>
              </a:rPr>
              <a:t>By Andrew Clay Shafer</a:t>
            </a:r>
          </a:p>
        </p:txBody>
      </p:sp>
    </p:spTree>
    <p:extLst>
      <p:ext uri="{BB962C8B-B14F-4D97-AF65-F5344CB8AC3E}">
        <p14:creationId xmlns:p14="http://schemas.microsoft.com/office/powerpoint/2010/main" val="133668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tack of newspapers next to a book shelf&#10;&#10;Description automatically generated">
            <a:extLst>
              <a:ext uri="{FF2B5EF4-FFF2-40B4-BE49-F238E27FC236}">
                <a16:creationId xmlns:a16="http://schemas.microsoft.com/office/drawing/2014/main" id="{6855B2AA-9D42-48F1-AC4B-A0D5D4FA074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6388" b="13750"/>
          <a:stretch/>
        </p:blipFill>
        <p:spPr>
          <a:xfrm>
            <a:off x="0" y="1"/>
            <a:ext cx="12192000" cy="5476874"/>
          </a:xfrm>
        </p:spPr>
      </p:pic>
    </p:spTree>
    <p:extLst>
      <p:ext uri="{BB962C8B-B14F-4D97-AF65-F5344CB8AC3E}">
        <p14:creationId xmlns:p14="http://schemas.microsoft.com/office/powerpoint/2010/main" val="338394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B6CC71BC-1F79-4FF9-9B67-349B3867C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1" y="105030"/>
            <a:ext cx="2951272" cy="1657095"/>
          </a:xfrm>
          <a:prstGeom prst="rect">
            <a:avLst/>
          </a:prstGeom>
        </p:spPr>
      </p:pic>
      <p:pic>
        <p:nvPicPr>
          <p:cNvPr id="3082" name="Picture 10" descr="PDF) 2015 State of DevOps Report">
            <a:extLst>
              <a:ext uri="{FF2B5EF4-FFF2-40B4-BE49-F238E27FC236}">
                <a16:creationId xmlns:a16="http://schemas.microsoft.com/office/drawing/2014/main" id="{D01BEE30-3B78-48AF-AFCD-431ED1C336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9180" y="688976"/>
            <a:ext cx="2521088" cy="18922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2016 State of DevOps Report | Puppet.com">
            <a:extLst>
              <a:ext uri="{FF2B5EF4-FFF2-40B4-BE49-F238E27FC236}">
                <a16:creationId xmlns:a16="http://schemas.microsoft.com/office/drawing/2014/main" id="{3C5F844B-37CE-443D-8BB1-0750A25F2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071" y="1389044"/>
            <a:ext cx="3572707" cy="20096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5 Takeaways from the 2017 State of DevOps Report - Electric Cloud">
            <a:extLst>
              <a:ext uri="{FF2B5EF4-FFF2-40B4-BE49-F238E27FC236}">
                <a16:creationId xmlns:a16="http://schemas.microsoft.com/office/drawing/2014/main" id="{A8F0FE5E-43B3-410A-B657-071BC1CE2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6762" y="2115640"/>
            <a:ext cx="3359899" cy="21774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018 State of DevOps Report">
            <a:extLst>
              <a:ext uri="{FF2B5EF4-FFF2-40B4-BE49-F238E27FC236}">
                <a16:creationId xmlns:a16="http://schemas.microsoft.com/office/drawing/2014/main" id="{83CA0672-571A-4924-AFC4-58F21ABC8E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5924" y="2711034"/>
            <a:ext cx="3359899"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2019 State of DevOps Report | presented by Puppet, CircleCi ...">
            <a:extLst>
              <a:ext uri="{FF2B5EF4-FFF2-40B4-BE49-F238E27FC236}">
                <a16:creationId xmlns:a16="http://schemas.microsoft.com/office/drawing/2014/main" id="{EA0DFBBB-0F87-4252-829C-D67FFF406C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424"/>
          <a:stretch/>
        </p:blipFill>
        <p:spPr bwMode="auto">
          <a:xfrm>
            <a:off x="8560638" y="3359634"/>
            <a:ext cx="353622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9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9830</TotalTime>
  <Words>1718</Words>
  <Application>Microsoft Office PowerPoint</Application>
  <PresentationFormat>Widescreen</PresentationFormat>
  <Paragraphs>297</Paragraphs>
  <Slides>34</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Calibri</vt:lpstr>
      <vt:lpstr>Calibri Light</vt:lpstr>
      <vt:lpstr>Raleway</vt:lpstr>
      <vt:lpstr>Wingdings</vt:lpstr>
      <vt:lpstr>Office Theme</vt:lpstr>
      <vt:lpstr>1_Office Theme</vt:lpstr>
      <vt:lpstr>DevOps 101 for Data People 2pm BST (UTC + 1)</vt:lpstr>
      <vt:lpstr>Story time</vt:lpstr>
      <vt:lpstr>PowerPoint Presentation</vt:lpstr>
      <vt:lpstr>PowerPoint Presentation</vt:lpstr>
      <vt:lpstr>PowerPoint Presentation</vt:lpstr>
      <vt:lpstr>Why?</vt:lpstr>
      <vt:lpstr>The Core Chronic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Core Chronic Conflict</vt:lpstr>
      <vt:lpstr>How?</vt:lpstr>
      <vt:lpstr>PowerPoint Presentation</vt:lpstr>
      <vt:lpstr>The Value Stream Map (VSM)</vt:lpstr>
      <vt:lpstr>PowerPoint Presentation</vt:lpstr>
      <vt:lpstr>PowerPoint Presentation</vt:lpstr>
      <vt:lpstr>Safety Culture: How Complex Systems Fail</vt:lpstr>
      <vt:lpstr>Calms</vt:lpstr>
      <vt:lpstr>The Three Ways</vt:lpstr>
      <vt:lpstr>The Five Ideals</vt:lpstr>
      <vt:lpstr>What?</vt:lpstr>
      <vt:lpstr>24 capabilities to drive improvement</vt:lpstr>
      <vt:lpstr>PowerPoint Presentation</vt:lpstr>
      <vt:lpstr>Demo</vt:lpstr>
      <vt:lpstr>Summary</vt:lpstr>
      <vt:lpstr>PowerPoint Presentation</vt:lpstr>
      <vt:lpstr>PowerPoint Presentation</vt:lpstr>
      <vt:lpstr>What does this mean for me?</vt:lpstr>
      <vt:lpstr>PowerPoint Presentation</vt:lpstr>
    </vt:vector>
  </TitlesOfParts>
  <Company>Red Gate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Yates</dc:creator>
  <cp:lastModifiedBy>Alex Yates</cp:lastModifiedBy>
  <cp:revision>442</cp:revision>
  <cp:lastPrinted>2020-04-30T12:35:57Z</cp:lastPrinted>
  <dcterms:created xsi:type="dcterms:W3CDTF">2015-02-20T16:45:14Z</dcterms:created>
  <dcterms:modified xsi:type="dcterms:W3CDTF">2020-04-30T12:38:32Z</dcterms:modified>
</cp:coreProperties>
</file>